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diagrams/data1.xml" ContentType="application/vnd.openxmlformats-officedocument.drawingml.diagramData+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36"/>
  </p:notesMasterIdLst>
  <p:handoutMasterIdLst>
    <p:handoutMasterId r:id="rId37"/>
  </p:handoutMasterIdLst>
  <p:sldIdLst>
    <p:sldId id="480" r:id="rId2"/>
    <p:sldId id="476" r:id="rId3"/>
    <p:sldId id="477" r:id="rId4"/>
    <p:sldId id="398" r:id="rId5"/>
    <p:sldId id="447" r:id="rId6"/>
    <p:sldId id="431" r:id="rId7"/>
    <p:sldId id="449" r:id="rId8"/>
    <p:sldId id="402" r:id="rId9"/>
    <p:sldId id="456" r:id="rId10"/>
    <p:sldId id="457" r:id="rId11"/>
    <p:sldId id="458" r:id="rId12"/>
    <p:sldId id="459" r:id="rId13"/>
    <p:sldId id="448" r:id="rId14"/>
    <p:sldId id="451" r:id="rId15"/>
    <p:sldId id="440" r:id="rId16"/>
    <p:sldId id="460" r:id="rId17"/>
    <p:sldId id="461" r:id="rId18"/>
    <p:sldId id="462" r:id="rId19"/>
    <p:sldId id="463" r:id="rId20"/>
    <p:sldId id="464" r:id="rId21"/>
    <p:sldId id="465" r:id="rId22"/>
    <p:sldId id="466" r:id="rId23"/>
    <p:sldId id="467" r:id="rId24"/>
    <p:sldId id="468" r:id="rId25"/>
    <p:sldId id="469" r:id="rId26"/>
    <p:sldId id="470" r:id="rId27"/>
    <p:sldId id="471" r:id="rId28"/>
    <p:sldId id="472" r:id="rId29"/>
    <p:sldId id="473" r:id="rId30"/>
    <p:sldId id="474" r:id="rId31"/>
    <p:sldId id="475" r:id="rId32"/>
    <p:sldId id="479" r:id="rId33"/>
    <p:sldId id="481" r:id="rId34"/>
    <p:sldId id="419" r:id="rId3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00"/>
    <a:srgbClr val="3399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85402" autoAdjust="0"/>
  </p:normalViewPr>
  <p:slideViewPr>
    <p:cSldViewPr>
      <p:cViewPr>
        <p:scale>
          <a:sx n="66" d="100"/>
          <a:sy n="66" d="100"/>
        </p:scale>
        <p:origin x="-546" y="-78"/>
      </p:cViewPr>
      <p:guideLst>
        <p:guide orient="horz" pos="2688"/>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DF15B6-2858-4396-A65C-477934CD0B78}" type="doc">
      <dgm:prSet loTypeId="urn:microsoft.com/office/officeart/2005/8/layout/cycle6" loCatId="relationship" qsTypeId="urn:microsoft.com/office/officeart/2005/8/quickstyle/simple1" qsCatId="simple" csTypeId="urn:microsoft.com/office/officeart/2005/8/colors/colorful1#1" csCatId="colorful" phldr="1"/>
      <dgm:spPr/>
      <dgm:t>
        <a:bodyPr/>
        <a:lstStyle/>
        <a:p>
          <a:endParaRPr lang="en-US"/>
        </a:p>
      </dgm:t>
    </dgm:pt>
    <dgm:pt modelId="{18AF27F2-8786-43E0-8BD1-662F1BA1348A}">
      <dgm:prSet phldrT="[Text]"/>
      <dgm:spPr/>
      <dgm:t>
        <a:bodyPr/>
        <a:lstStyle/>
        <a:p>
          <a:r>
            <a:rPr lang="en-US" b="1" dirty="0" smtClean="0">
              <a:solidFill>
                <a:schemeClr val="tx1"/>
              </a:solidFill>
            </a:rPr>
            <a:t>Domain Data Producers</a:t>
          </a:r>
          <a:endParaRPr lang="en-US" b="1" dirty="0">
            <a:solidFill>
              <a:schemeClr val="tx1"/>
            </a:solidFill>
          </a:endParaRPr>
        </a:p>
      </dgm:t>
    </dgm:pt>
    <dgm:pt modelId="{25A3742B-5C7B-4E78-902B-BF2B0A523E35}" type="parTrans" cxnId="{549F74A0-FF4A-4D3F-A973-873F6FD08310}">
      <dgm:prSet/>
      <dgm:spPr/>
      <dgm:t>
        <a:bodyPr/>
        <a:lstStyle/>
        <a:p>
          <a:endParaRPr lang="en-US"/>
        </a:p>
      </dgm:t>
    </dgm:pt>
    <dgm:pt modelId="{4480A1EB-3B04-4166-8756-52D1BE0AC4B5}" type="sibTrans" cxnId="{549F74A0-FF4A-4D3F-A973-873F6FD08310}">
      <dgm:prSet/>
      <dgm:spPr/>
      <dgm:t>
        <a:bodyPr/>
        <a:lstStyle/>
        <a:p>
          <a:endParaRPr lang="en-US"/>
        </a:p>
      </dgm:t>
    </dgm:pt>
    <dgm:pt modelId="{B0B88CA1-7018-4E8D-9121-0B3C8F28F58C}">
      <dgm:prSet phldrT="[Text]"/>
      <dgm:spPr/>
      <dgm:t>
        <a:bodyPr/>
        <a:lstStyle/>
        <a:p>
          <a:r>
            <a:rPr lang="en-US" b="1" dirty="0" smtClean="0">
              <a:solidFill>
                <a:schemeClr val="tx1"/>
              </a:solidFill>
            </a:rPr>
            <a:t>Infrastructure Providers</a:t>
          </a:r>
          <a:endParaRPr lang="en-US" b="1" dirty="0">
            <a:solidFill>
              <a:schemeClr val="tx1"/>
            </a:solidFill>
          </a:endParaRPr>
        </a:p>
      </dgm:t>
    </dgm:pt>
    <dgm:pt modelId="{A500213D-5F43-4D29-AD67-EF02F1D29D67}" type="parTrans" cxnId="{248EA765-0870-4F16-9DFA-B24D7E9D8E81}">
      <dgm:prSet/>
      <dgm:spPr/>
      <dgm:t>
        <a:bodyPr/>
        <a:lstStyle/>
        <a:p>
          <a:endParaRPr lang="en-US"/>
        </a:p>
      </dgm:t>
    </dgm:pt>
    <dgm:pt modelId="{554D6842-FE51-4EF7-B245-611F4F2D7525}" type="sibTrans" cxnId="{248EA765-0870-4F16-9DFA-B24D7E9D8E81}">
      <dgm:prSet/>
      <dgm:spPr/>
      <dgm:t>
        <a:bodyPr/>
        <a:lstStyle/>
        <a:p>
          <a:endParaRPr lang="en-US"/>
        </a:p>
      </dgm:t>
    </dgm:pt>
    <dgm:pt modelId="{DB2A49AD-4C49-4476-8D0B-2231772D37F0}">
      <dgm:prSet phldrT="[Text]"/>
      <dgm:spPr/>
      <dgm:t>
        <a:bodyPr/>
        <a:lstStyle/>
        <a:p>
          <a:r>
            <a:rPr lang="en-US" b="1" dirty="0" smtClean="0">
              <a:solidFill>
                <a:schemeClr val="tx1"/>
              </a:solidFill>
            </a:rPr>
            <a:t>Domain Service Providers</a:t>
          </a:r>
          <a:endParaRPr lang="en-US" b="1" dirty="0">
            <a:solidFill>
              <a:schemeClr val="tx1"/>
            </a:solidFill>
          </a:endParaRPr>
        </a:p>
      </dgm:t>
    </dgm:pt>
    <dgm:pt modelId="{78EEACD9-89AE-4464-8EE6-4E79325E9350}" type="parTrans" cxnId="{7137D63D-8C94-4D00-8494-62027CCFFD21}">
      <dgm:prSet/>
      <dgm:spPr/>
      <dgm:t>
        <a:bodyPr/>
        <a:lstStyle/>
        <a:p>
          <a:endParaRPr lang="en-US"/>
        </a:p>
      </dgm:t>
    </dgm:pt>
    <dgm:pt modelId="{68167AC9-08EC-4B5D-BE1E-21BA9C2E97E1}" type="sibTrans" cxnId="{7137D63D-8C94-4D00-8494-62027CCFFD21}">
      <dgm:prSet/>
      <dgm:spPr/>
      <dgm:t>
        <a:bodyPr/>
        <a:lstStyle/>
        <a:p>
          <a:endParaRPr lang="en-US"/>
        </a:p>
      </dgm:t>
    </dgm:pt>
    <dgm:pt modelId="{30EC9069-605F-4E47-A4B7-6B6EB3F86119}">
      <dgm:prSet phldrT="[Text]"/>
      <dgm:spPr/>
      <dgm:t>
        <a:bodyPr/>
        <a:lstStyle/>
        <a:p>
          <a:r>
            <a:rPr lang="en-US" b="1" dirty="0" smtClean="0">
              <a:solidFill>
                <a:schemeClr val="tx1"/>
              </a:solidFill>
            </a:rPr>
            <a:t>Domain Data Consumers</a:t>
          </a:r>
          <a:endParaRPr lang="en-US" b="1" dirty="0">
            <a:solidFill>
              <a:schemeClr val="tx1"/>
            </a:solidFill>
          </a:endParaRPr>
        </a:p>
      </dgm:t>
    </dgm:pt>
    <dgm:pt modelId="{9F13D408-ED95-4EB3-A0AC-8BBEC806321D}" type="parTrans" cxnId="{8DF0BE04-A657-4A11-A996-CF4A71424FC0}">
      <dgm:prSet/>
      <dgm:spPr/>
      <dgm:t>
        <a:bodyPr/>
        <a:lstStyle/>
        <a:p>
          <a:endParaRPr lang="en-US"/>
        </a:p>
      </dgm:t>
    </dgm:pt>
    <dgm:pt modelId="{751ED4AB-7645-4064-BBD1-548004431EFE}" type="sibTrans" cxnId="{8DF0BE04-A657-4A11-A996-CF4A71424FC0}">
      <dgm:prSet/>
      <dgm:spPr/>
      <dgm:t>
        <a:bodyPr/>
        <a:lstStyle/>
        <a:p>
          <a:endParaRPr lang="en-US"/>
        </a:p>
      </dgm:t>
    </dgm:pt>
    <dgm:pt modelId="{8ED28B5F-BA58-471E-ABD7-098C9E0B2E1B}">
      <dgm:prSet phldrT="[Text]"/>
      <dgm:spPr/>
      <dgm:t>
        <a:bodyPr/>
        <a:lstStyle/>
        <a:p>
          <a:r>
            <a:rPr lang="en-US" b="1" dirty="0" smtClean="0">
              <a:solidFill>
                <a:schemeClr val="tx1"/>
              </a:solidFill>
            </a:rPr>
            <a:t>National/Global Data Aggregators</a:t>
          </a:r>
          <a:endParaRPr lang="en-US" b="1" dirty="0">
            <a:solidFill>
              <a:schemeClr val="tx1"/>
            </a:solidFill>
          </a:endParaRPr>
        </a:p>
      </dgm:t>
    </dgm:pt>
    <dgm:pt modelId="{A3D26DB2-C0FE-43B1-92F2-E40BEA634971}" type="parTrans" cxnId="{119BE9F4-750F-44FE-B595-06EF46B53BF2}">
      <dgm:prSet/>
      <dgm:spPr/>
      <dgm:t>
        <a:bodyPr/>
        <a:lstStyle/>
        <a:p>
          <a:endParaRPr lang="en-US"/>
        </a:p>
      </dgm:t>
    </dgm:pt>
    <dgm:pt modelId="{6517B45F-340E-40A0-8B20-EB9783323320}" type="sibTrans" cxnId="{119BE9F4-750F-44FE-B595-06EF46B53BF2}">
      <dgm:prSet/>
      <dgm:spPr/>
      <dgm:t>
        <a:bodyPr/>
        <a:lstStyle/>
        <a:p>
          <a:endParaRPr lang="en-US"/>
        </a:p>
      </dgm:t>
    </dgm:pt>
    <dgm:pt modelId="{62A9E6A8-AFF9-485B-8340-1EA99DD99FF5}" type="pres">
      <dgm:prSet presAssocID="{1ADF15B6-2858-4396-A65C-477934CD0B78}" presName="cycle" presStyleCnt="0">
        <dgm:presLayoutVars>
          <dgm:dir/>
          <dgm:resizeHandles val="exact"/>
        </dgm:presLayoutVars>
      </dgm:prSet>
      <dgm:spPr/>
      <dgm:t>
        <a:bodyPr/>
        <a:lstStyle/>
        <a:p>
          <a:endParaRPr lang="en-US"/>
        </a:p>
      </dgm:t>
    </dgm:pt>
    <dgm:pt modelId="{8C3748AB-6B29-4260-8209-850141A4559D}" type="pres">
      <dgm:prSet presAssocID="{18AF27F2-8786-43E0-8BD1-662F1BA1348A}" presName="node" presStyleLbl="node1" presStyleIdx="0" presStyleCnt="5">
        <dgm:presLayoutVars>
          <dgm:bulletEnabled val="1"/>
        </dgm:presLayoutVars>
      </dgm:prSet>
      <dgm:spPr/>
      <dgm:t>
        <a:bodyPr/>
        <a:lstStyle/>
        <a:p>
          <a:endParaRPr lang="en-US"/>
        </a:p>
      </dgm:t>
    </dgm:pt>
    <dgm:pt modelId="{C11AD3BD-0C55-4747-8612-BD1AC94BE123}" type="pres">
      <dgm:prSet presAssocID="{18AF27F2-8786-43E0-8BD1-662F1BA1348A}" presName="spNode" presStyleCnt="0"/>
      <dgm:spPr/>
    </dgm:pt>
    <dgm:pt modelId="{C3C3B251-B2B8-4461-8840-AA7BF07B9BE5}" type="pres">
      <dgm:prSet presAssocID="{4480A1EB-3B04-4166-8756-52D1BE0AC4B5}" presName="sibTrans" presStyleLbl="sibTrans1D1" presStyleIdx="0" presStyleCnt="5"/>
      <dgm:spPr/>
      <dgm:t>
        <a:bodyPr/>
        <a:lstStyle/>
        <a:p>
          <a:endParaRPr lang="en-US"/>
        </a:p>
      </dgm:t>
    </dgm:pt>
    <dgm:pt modelId="{D414B61A-C413-43CE-859A-3C8DE17E487A}" type="pres">
      <dgm:prSet presAssocID="{B0B88CA1-7018-4E8D-9121-0B3C8F28F58C}" presName="node" presStyleLbl="node1" presStyleIdx="1" presStyleCnt="5">
        <dgm:presLayoutVars>
          <dgm:bulletEnabled val="1"/>
        </dgm:presLayoutVars>
      </dgm:prSet>
      <dgm:spPr/>
      <dgm:t>
        <a:bodyPr/>
        <a:lstStyle/>
        <a:p>
          <a:endParaRPr lang="en-US"/>
        </a:p>
      </dgm:t>
    </dgm:pt>
    <dgm:pt modelId="{2D85E94B-B439-4C82-8F2B-A116FCC37BCA}" type="pres">
      <dgm:prSet presAssocID="{B0B88CA1-7018-4E8D-9121-0B3C8F28F58C}" presName="spNode" presStyleCnt="0"/>
      <dgm:spPr/>
    </dgm:pt>
    <dgm:pt modelId="{7791E96C-7D05-4BE0-862F-67242D145290}" type="pres">
      <dgm:prSet presAssocID="{554D6842-FE51-4EF7-B245-611F4F2D7525}" presName="sibTrans" presStyleLbl="sibTrans1D1" presStyleIdx="1" presStyleCnt="5"/>
      <dgm:spPr/>
      <dgm:t>
        <a:bodyPr/>
        <a:lstStyle/>
        <a:p>
          <a:endParaRPr lang="en-US"/>
        </a:p>
      </dgm:t>
    </dgm:pt>
    <dgm:pt modelId="{1BEEF3EF-C1A9-4737-9F6F-5876A4A181D9}" type="pres">
      <dgm:prSet presAssocID="{DB2A49AD-4C49-4476-8D0B-2231772D37F0}" presName="node" presStyleLbl="node1" presStyleIdx="2" presStyleCnt="5">
        <dgm:presLayoutVars>
          <dgm:bulletEnabled val="1"/>
        </dgm:presLayoutVars>
      </dgm:prSet>
      <dgm:spPr/>
      <dgm:t>
        <a:bodyPr/>
        <a:lstStyle/>
        <a:p>
          <a:endParaRPr lang="en-US"/>
        </a:p>
      </dgm:t>
    </dgm:pt>
    <dgm:pt modelId="{77CF2F5F-31EF-40BD-B05E-F0F27AE582C4}" type="pres">
      <dgm:prSet presAssocID="{DB2A49AD-4C49-4476-8D0B-2231772D37F0}" presName="spNode" presStyleCnt="0"/>
      <dgm:spPr/>
    </dgm:pt>
    <dgm:pt modelId="{C816B6DA-87BE-4691-8F63-6948A4D5F9D9}" type="pres">
      <dgm:prSet presAssocID="{68167AC9-08EC-4B5D-BE1E-21BA9C2E97E1}" presName="sibTrans" presStyleLbl="sibTrans1D1" presStyleIdx="2" presStyleCnt="5"/>
      <dgm:spPr/>
      <dgm:t>
        <a:bodyPr/>
        <a:lstStyle/>
        <a:p>
          <a:endParaRPr lang="en-US"/>
        </a:p>
      </dgm:t>
    </dgm:pt>
    <dgm:pt modelId="{2E890EA6-7C25-4B52-BD6A-D8EFDAEBA107}" type="pres">
      <dgm:prSet presAssocID="{30EC9069-605F-4E47-A4B7-6B6EB3F86119}" presName="node" presStyleLbl="node1" presStyleIdx="3" presStyleCnt="5">
        <dgm:presLayoutVars>
          <dgm:bulletEnabled val="1"/>
        </dgm:presLayoutVars>
      </dgm:prSet>
      <dgm:spPr/>
      <dgm:t>
        <a:bodyPr/>
        <a:lstStyle/>
        <a:p>
          <a:endParaRPr lang="en-US"/>
        </a:p>
      </dgm:t>
    </dgm:pt>
    <dgm:pt modelId="{B91889D4-A876-4C87-977B-653E9E96A565}" type="pres">
      <dgm:prSet presAssocID="{30EC9069-605F-4E47-A4B7-6B6EB3F86119}" presName="spNode" presStyleCnt="0"/>
      <dgm:spPr/>
    </dgm:pt>
    <dgm:pt modelId="{D2C2023C-86ED-4B7B-A0BD-51186E6F1385}" type="pres">
      <dgm:prSet presAssocID="{751ED4AB-7645-4064-BBD1-548004431EFE}" presName="sibTrans" presStyleLbl="sibTrans1D1" presStyleIdx="3" presStyleCnt="5"/>
      <dgm:spPr/>
      <dgm:t>
        <a:bodyPr/>
        <a:lstStyle/>
        <a:p>
          <a:endParaRPr lang="en-US"/>
        </a:p>
      </dgm:t>
    </dgm:pt>
    <dgm:pt modelId="{606D8E19-B75D-4AEE-B40F-4CD5B29BA811}" type="pres">
      <dgm:prSet presAssocID="{8ED28B5F-BA58-471E-ABD7-098C9E0B2E1B}" presName="node" presStyleLbl="node1" presStyleIdx="4" presStyleCnt="5">
        <dgm:presLayoutVars>
          <dgm:bulletEnabled val="1"/>
        </dgm:presLayoutVars>
      </dgm:prSet>
      <dgm:spPr/>
      <dgm:t>
        <a:bodyPr/>
        <a:lstStyle/>
        <a:p>
          <a:endParaRPr lang="en-US"/>
        </a:p>
      </dgm:t>
    </dgm:pt>
    <dgm:pt modelId="{9C964732-B5E6-49C4-B1E8-52F0034E25B4}" type="pres">
      <dgm:prSet presAssocID="{8ED28B5F-BA58-471E-ABD7-098C9E0B2E1B}" presName="spNode" presStyleCnt="0"/>
      <dgm:spPr/>
    </dgm:pt>
    <dgm:pt modelId="{9005F82E-4D08-4AE7-9C3A-C54E05E51AA8}" type="pres">
      <dgm:prSet presAssocID="{6517B45F-340E-40A0-8B20-EB9783323320}" presName="sibTrans" presStyleLbl="sibTrans1D1" presStyleIdx="4" presStyleCnt="5"/>
      <dgm:spPr/>
      <dgm:t>
        <a:bodyPr/>
        <a:lstStyle/>
        <a:p>
          <a:endParaRPr lang="en-US"/>
        </a:p>
      </dgm:t>
    </dgm:pt>
  </dgm:ptLst>
  <dgm:cxnLst>
    <dgm:cxn modelId="{56ADCD69-9F5B-4B97-B521-B85C7E005838}" type="presOf" srcId="{4480A1EB-3B04-4166-8756-52D1BE0AC4B5}" destId="{C3C3B251-B2B8-4461-8840-AA7BF07B9BE5}" srcOrd="0" destOrd="0" presId="urn:microsoft.com/office/officeart/2005/8/layout/cycle6"/>
    <dgm:cxn modelId="{754C7C22-D4BA-4146-8B30-0F67B6B96B43}" type="presOf" srcId="{68167AC9-08EC-4B5D-BE1E-21BA9C2E97E1}" destId="{C816B6DA-87BE-4691-8F63-6948A4D5F9D9}" srcOrd="0" destOrd="0" presId="urn:microsoft.com/office/officeart/2005/8/layout/cycle6"/>
    <dgm:cxn modelId="{A4097B31-8795-4793-A535-300CC856A409}" type="presOf" srcId="{1ADF15B6-2858-4396-A65C-477934CD0B78}" destId="{62A9E6A8-AFF9-485B-8340-1EA99DD99FF5}" srcOrd="0" destOrd="0" presId="urn:microsoft.com/office/officeart/2005/8/layout/cycle6"/>
    <dgm:cxn modelId="{6F688FB8-5634-4BE2-85F2-33B3993265A4}" type="presOf" srcId="{DB2A49AD-4C49-4476-8D0B-2231772D37F0}" destId="{1BEEF3EF-C1A9-4737-9F6F-5876A4A181D9}" srcOrd="0" destOrd="0" presId="urn:microsoft.com/office/officeart/2005/8/layout/cycle6"/>
    <dgm:cxn modelId="{F140D016-0DF7-43CE-B0B7-9ABEB57D0B4B}" type="presOf" srcId="{8ED28B5F-BA58-471E-ABD7-098C9E0B2E1B}" destId="{606D8E19-B75D-4AEE-B40F-4CD5B29BA811}" srcOrd="0" destOrd="0" presId="urn:microsoft.com/office/officeart/2005/8/layout/cycle6"/>
    <dgm:cxn modelId="{FF3763E7-786D-4988-A8CD-2A1465065724}" type="presOf" srcId="{30EC9069-605F-4E47-A4B7-6B6EB3F86119}" destId="{2E890EA6-7C25-4B52-BD6A-D8EFDAEBA107}" srcOrd="0" destOrd="0" presId="urn:microsoft.com/office/officeart/2005/8/layout/cycle6"/>
    <dgm:cxn modelId="{119BE9F4-750F-44FE-B595-06EF46B53BF2}" srcId="{1ADF15B6-2858-4396-A65C-477934CD0B78}" destId="{8ED28B5F-BA58-471E-ABD7-098C9E0B2E1B}" srcOrd="4" destOrd="0" parTransId="{A3D26DB2-C0FE-43B1-92F2-E40BEA634971}" sibTransId="{6517B45F-340E-40A0-8B20-EB9783323320}"/>
    <dgm:cxn modelId="{248EA765-0870-4F16-9DFA-B24D7E9D8E81}" srcId="{1ADF15B6-2858-4396-A65C-477934CD0B78}" destId="{B0B88CA1-7018-4E8D-9121-0B3C8F28F58C}" srcOrd="1" destOrd="0" parTransId="{A500213D-5F43-4D29-AD67-EF02F1D29D67}" sibTransId="{554D6842-FE51-4EF7-B245-611F4F2D7525}"/>
    <dgm:cxn modelId="{7E3066E0-2287-4453-8014-0D858A84C941}" type="presOf" srcId="{18AF27F2-8786-43E0-8BD1-662F1BA1348A}" destId="{8C3748AB-6B29-4260-8209-850141A4559D}" srcOrd="0" destOrd="0" presId="urn:microsoft.com/office/officeart/2005/8/layout/cycle6"/>
    <dgm:cxn modelId="{0CA0D1C6-C1CB-4F26-A748-12BAC51E0AE2}" type="presOf" srcId="{B0B88CA1-7018-4E8D-9121-0B3C8F28F58C}" destId="{D414B61A-C413-43CE-859A-3C8DE17E487A}" srcOrd="0" destOrd="0" presId="urn:microsoft.com/office/officeart/2005/8/layout/cycle6"/>
    <dgm:cxn modelId="{123F4986-E631-4EF7-A050-74E876BCB6B8}" type="presOf" srcId="{751ED4AB-7645-4064-BBD1-548004431EFE}" destId="{D2C2023C-86ED-4B7B-A0BD-51186E6F1385}" srcOrd="0" destOrd="0" presId="urn:microsoft.com/office/officeart/2005/8/layout/cycle6"/>
    <dgm:cxn modelId="{549F74A0-FF4A-4D3F-A973-873F6FD08310}" srcId="{1ADF15B6-2858-4396-A65C-477934CD0B78}" destId="{18AF27F2-8786-43E0-8BD1-662F1BA1348A}" srcOrd="0" destOrd="0" parTransId="{25A3742B-5C7B-4E78-902B-BF2B0A523E35}" sibTransId="{4480A1EB-3B04-4166-8756-52D1BE0AC4B5}"/>
    <dgm:cxn modelId="{8DF0BE04-A657-4A11-A996-CF4A71424FC0}" srcId="{1ADF15B6-2858-4396-A65C-477934CD0B78}" destId="{30EC9069-605F-4E47-A4B7-6B6EB3F86119}" srcOrd="3" destOrd="0" parTransId="{9F13D408-ED95-4EB3-A0AC-8BBEC806321D}" sibTransId="{751ED4AB-7645-4064-BBD1-548004431EFE}"/>
    <dgm:cxn modelId="{6EF1760F-916C-4DC9-8BA9-61CA66260694}" type="presOf" srcId="{554D6842-FE51-4EF7-B245-611F4F2D7525}" destId="{7791E96C-7D05-4BE0-862F-67242D145290}" srcOrd="0" destOrd="0" presId="urn:microsoft.com/office/officeart/2005/8/layout/cycle6"/>
    <dgm:cxn modelId="{9DB28BE5-BAD6-4305-A360-A564BDFA68EA}" type="presOf" srcId="{6517B45F-340E-40A0-8B20-EB9783323320}" destId="{9005F82E-4D08-4AE7-9C3A-C54E05E51AA8}" srcOrd="0" destOrd="0" presId="urn:microsoft.com/office/officeart/2005/8/layout/cycle6"/>
    <dgm:cxn modelId="{7137D63D-8C94-4D00-8494-62027CCFFD21}" srcId="{1ADF15B6-2858-4396-A65C-477934CD0B78}" destId="{DB2A49AD-4C49-4476-8D0B-2231772D37F0}" srcOrd="2" destOrd="0" parTransId="{78EEACD9-89AE-4464-8EE6-4E79325E9350}" sibTransId="{68167AC9-08EC-4B5D-BE1E-21BA9C2E97E1}"/>
    <dgm:cxn modelId="{F2CAF6DB-9CE2-4AEE-971A-BBC6A6803294}" type="presParOf" srcId="{62A9E6A8-AFF9-485B-8340-1EA99DD99FF5}" destId="{8C3748AB-6B29-4260-8209-850141A4559D}" srcOrd="0" destOrd="0" presId="urn:microsoft.com/office/officeart/2005/8/layout/cycle6"/>
    <dgm:cxn modelId="{633812DB-A4F0-4F80-ABE7-0E718CEF0284}" type="presParOf" srcId="{62A9E6A8-AFF9-485B-8340-1EA99DD99FF5}" destId="{C11AD3BD-0C55-4747-8612-BD1AC94BE123}" srcOrd="1" destOrd="0" presId="urn:microsoft.com/office/officeart/2005/8/layout/cycle6"/>
    <dgm:cxn modelId="{636C1A13-9141-4FE7-BB89-CF34E1D0F6FD}" type="presParOf" srcId="{62A9E6A8-AFF9-485B-8340-1EA99DD99FF5}" destId="{C3C3B251-B2B8-4461-8840-AA7BF07B9BE5}" srcOrd="2" destOrd="0" presId="urn:microsoft.com/office/officeart/2005/8/layout/cycle6"/>
    <dgm:cxn modelId="{E99AA2B2-9874-47D9-8E0E-C33DBCFBB097}" type="presParOf" srcId="{62A9E6A8-AFF9-485B-8340-1EA99DD99FF5}" destId="{D414B61A-C413-43CE-859A-3C8DE17E487A}" srcOrd="3" destOrd="0" presId="urn:microsoft.com/office/officeart/2005/8/layout/cycle6"/>
    <dgm:cxn modelId="{903E4F89-E729-48E7-A740-B0C95B414874}" type="presParOf" srcId="{62A9E6A8-AFF9-485B-8340-1EA99DD99FF5}" destId="{2D85E94B-B439-4C82-8F2B-A116FCC37BCA}" srcOrd="4" destOrd="0" presId="urn:microsoft.com/office/officeart/2005/8/layout/cycle6"/>
    <dgm:cxn modelId="{6CAD1C93-87F0-4DE1-BDCA-B2EE090BF7D7}" type="presParOf" srcId="{62A9E6A8-AFF9-485B-8340-1EA99DD99FF5}" destId="{7791E96C-7D05-4BE0-862F-67242D145290}" srcOrd="5" destOrd="0" presId="urn:microsoft.com/office/officeart/2005/8/layout/cycle6"/>
    <dgm:cxn modelId="{BEED4024-D711-4F90-B158-5FAC5EE1E1D6}" type="presParOf" srcId="{62A9E6A8-AFF9-485B-8340-1EA99DD99FF5}" destId="{1BEEF3EF-C1A9-4737-9F6F-5876A4A181D9}" srcOrd="6" destOrd="0" presId="urn:microsoft.com/office/officeart/2005/8/layout/cycle6"/>
    <dgm:cxn modelId="{B98C8AFE-4003-4B8D-A7A0-068892425736}" type="presParOf" srcId="{62A9E6A8-AFF9-485B-8340-1EA99DD99FF5}" destId="{77CF2F5F-31EF-40BD-B05E-F0F27AE582C4}" srcOrd="7" destOrd="0" presId="urn:microsoft.com/office/officeart/2005/8/layout/cycle6"/>
    <dgm:cxn modelId="{701EB2F4-F3E6-492E-8DC2-DB7D1CC50F6A}" type="presParOf" srcId="{62A9E6A8-AFF9-485B-8340-1EA99DD99FF5}" destId="{C816B6DA-87BE-4691-8F63-6948A4D5F9D9}" srcOrd="8" destOrd="0" presId="urn:microsoft.com/office/officeart/2005/8/layout/cycle6"/>
    <dgm:cxn modelId="{5D08D960-FE2E-4AB7-99A5-C5ECD08D0A51}" type="presParOf" srcId="{62A9E6A8-AFF9-485B-8340-1EA99DD99FF5}" destId="{2E890EA6-7C25-4B52-BD6A-D8EFDAEBA107}" srcOrd="9" destOrd="0" presId="urn:microsoft.com/office/officeart/2005/8/layout/cycle6"/>
    <dgm:cxn modelId="{8686CD77-41D0-434A-B691-C92CE77C5E1C}" type="presParOf" srcId="{62A9E6A8-AFF9-485B-8340-1EA99DD99FF5}" destId="{B91889D4-A876-4C87-977B-653E9E96A565}" srcOrd="10" destOrd="0" presId="urn:microsoft.com/office/officeart/2005/8/layout/cycle6"/>
    <dgm:cxn modelId="{DF98EBD4-0C12-45E3-9EBC-B5DE0331312E}" type="presParOf" srcId="{62A9E6A8-AFF9-485B-8340-1EA99DD99FF5}" destId="{D2C2023C-86ED-4B7B-A0BD-51186E6F1385}" srcOrd="11" destOrd="0" presId="urn:microsoft.com/office/officeart/2005/8/layout/cycle6"/>
    <dgm:cxn modelId="{FB0461A5-654A-4639-BC51-653EC9A5FC96}" type="presParOf" srcId="{62A9E6A8-AFF9-485B-8340-1EA99DD99FF5}" destId="{606D8E19-B75D-4AEE-B40F-4CD5B29BA811}" srcOrd="12" destOrd="0" presId="urn:microsoft.com/office/officeart/2005/8/layout/cycle6"/>
    <dgm:cxn modelId="{51A8D197-0D47-46F4-86AF-7C3E229837E6}" type="presParOf" srcId="{62A9E6A8-AFF9-485B-8340-1EA99DD99FF5}" destId="{9C964732-B5E6-49C4-B1E8-52F0034E25B4}" srcOrd="13" destOrd="0" presId="urn:microsoft.com/office/officeart/2005/8/layout/cycle6"/>
    <dgm:cxn modelId="{904FD69E-8CF1-40FB-A4AA-52984434E2AC}" type="presParOf" srcId="{62A9E6A8-AFF9-485B-8340-1EA99DD99FF5}" destId="{9005F82E-4D08-4AE7-9C3A-C54E05E51AA8}" srcOrd="14" destOrd="0" presId="urn:microsoft.com/office/officeart/2005/8/layout/cycle6"/>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C3748AB-6B29-4260-8209-850141A4559D}">
      <dsp:nvSpPr>
        <dsp:cNvPr id="0" name=""/>
        <dsp:cNvSpPr/>
      </dsp:nvSpPr>
      <dsp:spPr>
        <a:xfrm>
          <a:off x="3250852" y="1214"/>
          <a:ext cx="1727894" cy="1123131"/>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solidFill>
                <a:schemeClr val="tx1"/>
              </a:solidFill>
            </a:rPr>
            <a:t>Domain Data Producers</a:t>
          </a:r>
          <a:endParaRPr lang="en-US" sz="1700" b="1" kern="1200" dirty="0">
            <a:solidFill>
              <a:schemeClr val="tx1"/>
            </a:solidFill>
          </a:endParaRPr>
        </a:p>
      </dsp:txBody>
      <dsp:txXfrm>
        <a:off x="3250852" y="1214"/>
        <a:ext cx="1727894" cy="1123131"/>
      </dsp:txXfrm>
    </dsp:sp>
    <dsp:sp modelId="{C3C3B251-B2B8-4461-8840-AA7BF07B9BE5}">
      <dsp:nvSpPr>
        <dsp:cNvPr id="0" name=""/>
        <dsp:cNvSpPr/>
      </dsp:nvSpPr>
      <dsp:spPr>
        <a:xfrm>
          <a:off x="1871570" y="562780"/>
          <a:ext cx="4486458" cy="4486458"/>
        </a:xfrm>
        <a:custGeom>
          <a:avLst/>
          <a:gdLst/>
          <a:ahLst/>
          <a:cxnLst/>
          <a:rect l="0" t="0" r="0" b="0"/>
          <a:pathLst>
            <a:path>
              <a:moveTo>
                <a:pt x="3119037" y="178032"/>
              </a:moveTo>
              <a:arcTo wR="2243229" hR="2243229" stAng="17578850" swAng="1960756"/>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414B61A-C413-43CE-859A-3C8DE17E487A}">
      <dsp:nvSpPr>
        <dsp:cNvPr id="0" name=""/>
        <dsp:cNvSpPr/>
      </dsp:nvSpPr>
      <dsp:spPr>
        <a:xfrm>
          <a:off x="5384290" y="1551247"/>
          <a:ext cx="1727894" cy="1123131"/>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solidFill>
                <a:schemeClr val="tx1"/>
              </a:solidFill>
            </a:rPr>
            <a:t>Infrastructure Providers</a:t>
          </a:r>
          <a:endParaRPr lang="en-US" sz="1700" b="1" kern="1200" dirty="0">
            <a:solidFill>
              <a:schemeClr val="tx1"/>
            </a:solidFill>
          </a:endParaRPr>
        </a:p>
      </dsp:txBody>
      <dsp:txXfrm>
        <a:off x="5384290" y="1551247"/>
        <a:ext cx="1727894" cy="1123131"/>
      </dsp:txXfrm>
    </dsp:sp>
    <dsp:sp modelId="{7791E96C-7D05-4BE0-862F-67242D145290}">
      <dsp:nvSpPr>
        <dsp:cNvPr id="0" name=""/>
        <dsp:cNvSpPr/>
      </dsp:nvSpPr>
      <dsp:spPr>
        <a:xfrm>
          <a:off x="1871570" y="562780"/>
          <a:ext cx="4486458" cy="4486458"/>
        </a:xfrm>
        <a:custGeom>
          <a:avLst/>
          <a:gdLst/>
          <a:ahLst/>
          <a:cxnLst/>
          <a:rect l="0" t="0" r="0" b="0"/>
          <a:pathLst>
            <a:path>
              <a:moveTo>
                <a:pt x="4483389" y="2125934"/>
              </a:moveTo>
              <a:arcTo wR="2243229" hR="2243229" stAng="21420164" swAng="2195702"/>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BEEF3EF-C1A9-4737-9F6F-5876A4A181D9}">
      <dsp:nvSpPr>
        <dsp:cNvPr id="0" name=""/>
        <dsp:cNvSpPr/>
      </dsp:nvSpPr>
      <dsp:spPr>
        <a:xfrm>
          <a:off x="4569389" y="4059253"/>
          <a:ext cx="1727894" cy="1123131"/>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solidFill>
                <a:schemeClr val="tx1"/>
              </a:solidFill>
            </a:rPr>
            <a:t>Domain Service Providers</a:t>
          </a:r>
          <a:endParaRPr lang="en-US" sz="1700" b="1" kern="1200" dirty="0">
            <a:solidFill>
              <a:schemeClr val="tx1"/>
            </a:solidFill>
          </a:endParaRPr>
        </a:p>
      </dsp:txBody>
      <dsp:txXfrm>
        <a:off x="4569389" y="4059253"/>
        <a:ext cx="1727894" cy="1123131"/>
      </dsp:txXfrm>
    </dsp:sp>
    <dsp:sp modelId="{C816B6DA-87BE-4691-8F63-6948A4D5F9D9}">
      <dsp:nvSpPr>
        <dsp:cNvPr id="0" name=""/>
        <dsp:cNvSpPr/>
      </dsp:nvSpPr>
      <dsp:spPr>
        <a:xfrm>
          <a:off x="1871570" y="562780"/>
          <a:ext cx="4486458" cy="4486458"/>
        </a:xfrm>
        <a:custGeom>
          <a:avLst/>
          <a:gdLst/>
          <a:ahLst/>
          <a:cxnLst/>
          <a:rect l="0" t="0" r="0" b="0"/>
          <a:pathLst>
            <a:path>
              <a:moveTo>
                <a:pt x="2688911" y="4441738"/>
              </a:moveTo>
              <a:arcTo wR="2243229" hR="2243229" stAng="4712416" swAng="1375168"/>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E890EA6-7C25-4B52-BD6A-D8EFDAEBA107}">
      <dsp:nvSpPr>
        <dsp:cNvPr id="0" name=""/>
        <dsp:cNvSpPr/>
      </dsp:nvSpPr>
      <dsp:spPr>
        <a:xfrm>
          <a:off x="1932315" y="4059253"/>
          <a:ext cx="1727894" cy="1123131"/>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solidFill>
                <a:schemeClr val="tx1"/>
              </a:solidFill>
            </a:rPr>
            <a:t>Domain Data Consumers</a:t>
          </a:r>
          <a:endParaRPr lang="en-US" sz="1700" b="1" kern="1200" dirty="0">
            <a:solidFill>
              <a:schemeClr val="tx1"/>
            </a:solidFill>
          </a:endParaRPr>
        </a:p>
      </dsp:txBody>
      <dsp:txXfrm>
        <a:off x="1932315" y="4059253"/>
        <a:ext cx="1727894" cy="1123131"/>
      </dsp:txXfrm>
    </dsp:sp>
    <dsp:sp modelId="{D2C2023C-86ED-4B7B-A0BD-51186E6F1385}">
      <dsp:nvSpPr>
        <dsp:cNvPr id="0" name=""/>
        <dsp:cNvSpPr/>
      </dsp:nvSpPr>
      <dsp:spPr>
        <a:xfrm>
          <a:off x="1871570" y="562780"/>
          <a:ext cx="4486458" cy="4486458"/>
        </a:xfrm>
        <a:custGeom>
          <a:avLst/>
          <a:gdLst/>
          <a:ahLst/>
          <a:cxnLst/>
          <a:rect l="0" t="0" r="0" b="0"/>
          <a:pathLst>
            <a:path>
              <a:moveTo>
                <a:pt x="374747" y="3484540"/>
              </a:moveTo>
              <a:arcTo wR="2243229" hR="2243229" stAng="8784134" swAng="2195702"/>
            </a:path>
          </a:pathLst>
        </a:custGeom>
        <a:noFill/>
        <a:ln w="9525" cap="flat"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06D8E19-B75D-4AEE-B40F-4CD5B29BA811}">
      <dsp:nvSpPr>
        <dsp:cNvPr id="0" name=""/>
        <dsp:cNvSpPr/>
      </dsp:nvSpPr>
      <dsp:spPr>
        <a:xfrm>
          <a:off x="1117415" y="1551247"/>
          <a:ext cx="1727894" cy="1123131"/>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smtClean="0">
              <a:solidFill>
                <a:schemeClr val="tx1"/>
              </a:solidFill>
            </a:rPr>
            <a:t>National/Global Data Aggregators</a:t>
          </a:r>
          <a:endParaRPr lang="en-US" sz="1700" b="1" kern="1200" dirty="0">
            <a:solidFill>
              <a:schemeClr val="tx1"/>
            </a:solidFill>
          </a:endParaRPr>
        </a:p>
      </dsp:txBody>
      <dsp:txXfrm>
        <a:off x="1117415" y="1551247"/>
        <a:ext cx="1727894" cy="1123131"/>
      </dsp:txXfrm>
    </dsp:sp>
    <dsp:sp modelId="{9005F82E-4D08-4AE7-9C3A-C54E05E51AA8}">
      <dsp:nvSpPr>
        <dsp:cNvPr id="0" name=""/>
        <dsp:cNvSpPr/>
      </dsp:nvSpPr>
      <dsp:spPr>
        <a:xfrm>
          <a:off x="1871570" y="562780"/>
          <a:ext cx="4486458" cy="4486458"/>
        </a:xfrm>
        <a:custGeom>
          <a:avLst/>
          <a:gdLst/>
          <a:ahLst/>
          <a:cxnLst/>
          <a:rect l="0" t="0" r="0" b="0"/>
          <a:pathLst>
            <a:path>
              <a:moveTo>
                <a:pt x="390982" y="977821"/>
              </a:moveTo>
              <a:arcTo wR="2243229" hR="2243229" stAng="12860394" swAng="1960756"/>
            </a:path>
          </a:pathLst>
        </a:custGeom>
        <a:noFill/>
        <a:ln w="9525" cap="flat"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196" cy="479978"/>
          </a:xfrm>
          <a:prstGeom prst="rect">
            <a:avLst/>
          </a:prstGeom>
        </p:spPr>
        <p:txBody>
          <a:bodyPr vert="horz" lIns="95507" tIns="47753" rIns="95507" bIns="47753" rtlCol="0"/>
          <a:lstStyle>
            <a:lvl1pPr algn="l">
              <a:defRPr sz="1300"/>
            </a:lvl1pPr>
          </a:lstStyle>
          <a:p>
            <a:endParaRPr lang="en-US"/>
          </a:p>
        </p:txBody>
      </p:sp>
      <p:sp>
        <p:nvSpPr>
          <p:cNvPr id="3" name="Date Placeholder 2"/>
          <p:cNvSpPr>
            <a:spLocks noGrp="1"/>
          </p:cNvSpPr>
          <p:nvPr>
            <p:ph type="dt" sz="quarter" idx="1"/>
          </p:nvPr>
        </p:nvSpPr>
        <p:spPr>
          <a:xfrm>
            <a:off x="4144335" y="1"/>
            <a:ext cx="3169196" cy="479978"/>
          </a:xfrm>
          <a:prstGeom prst="rect">
            <a:avLst/>
          </a:prstGeom>
        </p:spPr>
        <p:txBody>
          <a:bodyPr vert="horz" lIns="95507" tIns="47753" rIns="95507" bIns="47753" rtlCol="0"/>
          <a:lstStyle>
            <a:lvl1pPr algn="r">
              <a:defRPr sz="1300"/>
            </a:lvl1pPr>
          </a:lstStyle>
          <a:p>
            <a:fld id="{20BD3DA3-AEA8-4C32-86D3-4A33A16D08EA}" type="datetimeFigureOut">
              <a:rPr lang="en-US" smtClean="0"/>
              <a:pPr/>
              <a:t>10/8/2012</a:t>
            </a:fld>
            <a:endParaRPr lang="en-US"/>
          </a:p>
        </p:txBody>
      </p:sp>
      <p:sp>
        <p:nvSpPr>
          <p:cNvPr id="4" name="Footer Placeholder 3"/>
          <p:cNvSpPr>
            <a:spLocks noGrp="1"/>
          </p:cNvSpPr>
          <p:nvPr>
            <p:ph type="ftr" sz="quarter" idx="2"/>
          </p:nvPr>
        </p:nvSpPr>
        <p:spPr>
          <a:xfrm>
            <a:off x="2" y="9119574"/>
            <a:ext cx="3169196" cy="479977"/>
          </a:xfrm>
          <a:prstGeom prst="rect">
            <a:avLst/>
          </a:prstGeom>
        </p:spPr>
        <p:txBody>
          <a:bodyPr vert="horz" lIns="95507" tIns="47753" rIns="95507" bIns="47753" rtlCol="0" anchor="b"/>
          <a:lstStyle>
            <a:lvl1pPr algn="l">
              <a:defRPr sz="1300"/>
            </a:lvl1pPr>
          </a:lstStyle>
          <a:p>
            <a:endParaRPr lang="en-US"/>
          </a:p>
        </p:txBody>
      </p:sp>
      <p:sp>
        <p:nvSpPr>
          <p:cNvPr id="5" name="Slide Number Placeholder 4"/>
          <p:cNvSpPr>
            <a:spLocks noGrp="1"/>
          </p:cNvSpPr>
          <p:nvPr>
            <p:ph type="sldNum" sz="quarter" idx="3"/>
          </p:nvPr>
        </p:nvSpPr>
        <p:spPr>
          <a:xfrm>
            <a:off x="4144335" y="9119574"/>
            <a:ext cx="3169196" cy="479977"/>
          </a:xfrm>
          <a:prstGeom prst="rect">
            <a:avLst/>
          </a:prstGeom>
        </p:spPr>
        <p:txBody>
          <a:bodyPr vert="horz" lIns="95507" tIns="47753" rIns="95507" bIns="47753" rtlCol="0" anchor="b"/>
          <a:lstStyle>
            <a:lvl1pPr algn="r">
              <a:defRPr sz="1300"/>
            </a:lvl1pPr>
          </a:lstStyle>
          <a:p>
            <a:fld id="{077FC18F-C2E6-4FAC-976A-991D2F60E037}" type="slidenum">
              <a:rPr lang="en-US" smtClean="0"/>
              <a:pPr/>
              <a:t>‹#›</a:t>
            </a:fld>
            <a:endParaRPr lang="en-US"/>
          </a:p>
        </p:txBody>
      </p:sp>
    </p:spTree>
    <p:extLst>
      <p:ext uri="{BB962C8B-B14F-4D97-AF65-F5344CB8AC3E}">
        <p14:creationId xmlns="" xmlns:p14="http://schemas.microsoft.com/office/powerpoint/2010/main" val="35922584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70475" cy="479403"/>
          </a:xfrm>
          <a:prstGeom prst="rect">
            <a:avLst/>
          </a:prstGeom>
        </p:spPr>
        <p:txBody>
          <a:bodyPr vert="horz" lIns="95080" tIns="47539" rIns="95080" bIns="47539" rtlCol="0"/>
          <a:lstStyle>
            <a:lvl1pPr algn="l">
              <a:defRPr sz="1300"/>
            </a:lvl1pPr>
          </a:lstStyle>
          <a:p>
            <a:endParaRPr lang="en-US"/>
          </a:p>
        </p:txBody>
      </p:sp>
      <p:sp>
        <p:nvSpPr>
          <p:cNvPr id="3" name="Date Placeholder 2"/>
          <p:cNvSpPr>
            <a:spLocks noGrp="1"/>
          </p:cNvSpPr>
          <p:nvPr>
            <p:ph type="dt" idx="1"/>
          </p:nvPr>
        </p:nvSpPr>
        <p:spPr>
          <a:xfrm>
            <a:off x="4143065" y="0"/>
            <a:ext cx="3170475" cy="479403"/>
          </a:xfrm>
          <a:prstGeom prst="rect">
            <a:avLst/>
          </a:prstGeom>
        </p:spPr>
        <p:txBody>
          <a:bodyPr vert="horz" lIns="95080" tIns="47539" rIns="95080" bIns="47539" rtlCol="0"/>
          <a:lstStyle>
            <a:lvl1pPr algn="r">
              <a:defRPr sz="1300"/>
            </a:lvl1pPr>
          </a:lstStyle>
          <a:p>
            <a:fld id="{38A9DFE8-E678-4B49-9346-8B0DB9078ABC}" type="datetimeFigureOut">
              <a:rPr lang="en-US" smtClean="0"/>
              <a:pPr/>
              <a:t>10/8/2012</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5080" tIns="47539" rIns="95080" bIns="47539" rtlCol="0" anchor="ctr"/>
          <a:lstStyle/>
          <a:p>
            <a:endParaRPr lang="en-US"/>
          </a:p>
        </p:txBody>
      </p:sp>
      <p:sp>
        <p:nvSpPr>
          <p:cNvPr id="5" name="Notes Placeholder 4"/>
          <p:cNvSpPr>
            <a:spLocks noGrp="1"/>
          </p:cNvSpPr>
          <p:nvPr>
            <p:ph type="body" sz="quarter" idx="3"/>
          </p:nvPr>
        </p:nvSpPr>
        <p:spPr>
          <a:xfrm>
            <a:off x="731520" y="4560900"/>
            <a:ext cx="5852160" cy="4319555"/>
          </a:xfrm>
          <a:prstGeom prst="rect">
            <a:avLst/>
          </a:prstGeom>
        </p:spPr>
        <p:txBody>
          <a:bodyPr vert="horz" lIns="95080" tIns="47539" rIns="95080" bIns="4753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9120155"/>
            <a:ext cx="3170475" cy="479403"/>
          </a:xfrm>
          <a:prstGeom prst="rect">
            <a:avLst/>
          </a:prstGeom>
        </p:spPr>
        <p:txBody>
          <a:bodyPr vert="horz" lIns="95080" tIns="47539" rIns="95080" bIns="47539" rtlCol="0" anchor="b"/>
          <a:lstStyle>
            <a:lvl1pPr algn="l">
              <a:defRPr sz="1300"/>
            </a:lvl1pPr>
          </a:lstStyle>
          <a:p>
            <a:endParaRPr lang="en-US"/>
          </a:p>
        </p:txBody>
      </p:sp>
      <p:sp>
        <p:nvSpPr>
          <p:cNvPr id="7" name="Slide Number Placeholder 6"/>
          <p:cNvSpPr>
            <a:spLocks noGrp="1"/>
          </p:cNvSpPr>
          <p:nvPr>
            <p:ph type="sldNum" sz="quarter" idx="5"/>
          </p:nvPr>
        </p:nvSpPr>
        <p:spPr>
          <a:xfrm>
            <a:off x="4143065" y="9120155"/>
            <a:ext cx="3170475" cy="479403"/>
          </a:xfrm>
          <a:prstGeom prst="rect">
            <a:avLst/>
          </a:prstGeom>
        </p:spPr>
        <p:txBody>
          <a:bodyPr vert="horz" lIns="95080" tIns="47539" rIns="95080" bIns="47539" rtlCol="0" anchor="b"/>
          <a:lstStyle>
            <a:lvl1pPr algn="r">
              <a:defRPr sz="1300"/>
            </a:lvl1pPr>
          </a:lstStyle>
          <a:p>
            <a:fld id="{6B552B13-6D11-4809-8962-3A9CF738C8DF}" type="slidenum">
              <a:rPr lang="en-US" smtClean="0"/>
              <a:pPr/>
              <a:t>‹#›</a:t>
            </a:fld>
            <a:endParaRPr lang="en-US"/>
          </a:p>
        </p:txBody>
      </p:sp>
    </p:spTree>
    <p:extLst>
      <p:ext uri="{BB962C8B-B14F-4D97-AF65-F5344CB8AC3E}">
        <p14:creationId xmlns="" xmlns:p14="http://schemas.microsoft.com/office/powerpoint/2010/main" val="770338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AB71BA-52D9-4FF5-8C0D-2CE33372DFB0}" type="slidenum">
              <a:rPr lang="en-US" smtClean="0"/>
              <a:pPr/>
              <a:t>1</a:t>
            </a:fld>
            <a:endParaRPr lang="en-US"/>
          </a:p>
        </p:txBody>
      </p:sp>
    </p:spTree>
    <p:extLst>
      <p:ext uri="{BB962C8B-B14F-4D97-AF65-F5344CB8AC3E}">
        <p14:creationId xmlns:p14="http://schemas.microsoft.com/office/powerpoint/2010/main" xmlns="" val="3078785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552B13-6D11-4809-8962-3A9CF738C8DF}" type="slidenum">
              <a:rPr lang="en-US" smtClean="0"/>
              <a:pPr/>
              <a:t>20</a:t>
            </a:fld>
            <a:endParaRPr lang="en-US"/>
          </a:p>
        </p:txBody>
      </p:sp>
    </p:spTree>
    <p:extLst>
      <p:ext uri="{BB962C8B-B14F-4D97-AF65-F5344CB8AC3E}">
        <p14:creationId xmlns:p14="http://schemas.microsoft.com/office/powerpoint/2010/main" xmlns="" val="726659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clicks</a:t>
            </a:r>
            <a:r>
              <a:rPr lang="en-US" baseline="0" dirty="0" smtClean="0"/>
              <a:t> “Upload” button.</a:t>
            </a:r>
            <a:endParaRPr lang="en-US" dirty="0"/>
          </a:p>
        </p:txBody>
      </p:sp>
      <p:sp>
        <p:nvSpPr>
          <p:cNvPr id="4" name="Slide Number Placeholder 3"/>
          <p:cNvSpPr>
            <a:spLocks noGrp="1"/>
          </p:cNvSpPr>
          <p:nvPr>
            <p:ph type="sldNum" sz="quarter" idx="10"/>
          </p:nvPr>
        </p:nvSpPr>
        <p:spPr/>
        <p:txBody>
          <a:bodyPr/>
          <a:lstStyle/>
          <a:p>
            <a:fld id="{6B552B13-6D11-4809-8962-3A9CF738C8DF}" type="slidenum">
              <a:rPr lang="en-US" smtClean="0"/>
              <a:pPr/>
              <a:t>22</a:t>
            </a:fld>
            <a:endParaRPr lang="en-US"/>
          </a:p>
        </p:txBody>
      </p:sp>
    </p:spTree>
    <p:extLst>
      <p:ext uri="{BB962C8B-B14F-4D97-AF65-F5344CB8AC3E}">
        <p14:creationId xmlns:p14="http://schemas.microsoft.com/office/powerpoint/2010/main" xmlns="" val="351338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progress</a:t>
            </a:r>
            <a:r>
              <a:rPr lang="en-US" baseline="0" dirty="0" smtClean="0"/>
              <a:t> bar shows the percentage of the pictures that the tool has attempted to upload.</a:t>
            </a:r>
            <a:endParaRPr lang="en-US" dirty="0"/>
          </a:p>
        </p:txBody>
      </p:sp>
      <p:sp>
        <p:nvSpPr>
          <p:cNvPr id="4" name="Slide Number Placeholder 3"/>
          <p:cNvSpPr>
            <a:spLocks noGrp="1"/>
          </p:cNvSpPr>
          <p:nvPr>
            <p:ph type="sldNum" sz="quarter" idx="10"/>
          </p:nvPr>
        </p:nvSpPr>
        <p:spPr/>
        <p:txBody>
          <a:bodyPr/>
          <a:lstStyle/>
          <a:p>
            <a:fld id="{6B552B13-6D11-4809-8962-3A9CF738C8DF}" type="slidenum">
              <a:rPr lang="en-US" smtClean="0"/>
              <a:pPr/>
              <a:t>23</a:t>
            </a:fld>
            <a:endParaRPr lang="en-US"/>
          </a:p>
        </p:txBody>
      </p:sp>
    </p:spTree>
    <p:extLst>
      <p:ext uri="{BB962C8B-B14F-4D97-AF65-F5344CB8AC3E}">
        <p14:creationId xmlns:p14="http://schemas.microsoft.com/office/powerpoint/2010/main" xmlns="" val="1988915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goes well, the batch</a:t>
            </a:r>
            <a:r>
              <a:rPr lang="en-US" baseline="0" dirty="0" smtClean="0"/>
              <a:t> upload finishes with all images successfully uploaded.</a:t>
            </a:r>
          </a:p>
          <a:p>
            <a:pPr marL="171450" indent="-171450">
              <a:buFontTx/>
              <a:buChar char="-"/>
            </a:pPr>
            <a:r>
              <a:rPr lang="en-US" baseline="0" dirty="0" smtClean="0"/>
              <a:t>There can be temporary failures that have been recovered by several retries on each image, each retry after a exponential back-off.</a:t>
            </a:r>
          </a:p>
          <a:p>
            <a:pPr marL="171450" indent="-171450">
              <a:buFontTx/>
              <a:buChar char="-"/>
            </a:pPr>
            <a:r>
              <a:rPr lang="en-US" baseline="0" dirty="0" smtClean="0"/>
              <a:t>Click ‘CSV’ or ‘PDF’ to export the entire mapping table.</a:t>
            </a:r>
          </a:p>
          <a:p>
            <a:pPr marL="171450" indent="-171450">
              <a:buFontTx/>
              <a:buChar char="-"/>
            </a:pPr>
            <a:r>
              <a:rPr lang="en-US" baseline="0" dirty="0" smtClean="0"/>
              <a:t>Click the link to download the image.</a:t>
            </a:r>
            <a:endParaRPr lang="en-US" dirty="0"/>
          </a:p>
        </p:txBody>
      </p:sp>
      <p:sp>
        <p:nvSpPr>
          <p:cNvPr id="4" name="Slide Number Placeholder 3"/>
          <p:cNvSpPr>
            <a:spLocks noGrp="1"/>
          </p:cNvSpPr>
          <p:nvPr>
            <p:ph type="sldNum" sz="quarter" idx="10"/>
          </p:nvPr>
        </p:nvSpPr>
        <p:spPr/>
        <p:txBody>
          <a:bodyPr/>
          <a:lstStyle/>
          <a:p>
            <a:fld id="{6B552B13-6D11-4809-8962-3A9CF738C8DF}" type="slidenum">
              <a:rPr lang="en-US" smtClean="0"/>
              <a:pPr/>
              <a:t>25</a:t>
            </a:fld>
            <a:endParaRPr lang="en-US"/>
          </a:p>
        </p:txBody>
      </p:sp>
    </p:spTree>
    <p:extLst>
      <p:ext uri="{BB962C8B-B14F-4D97-AF65-F5344CB8AC3E}">
        <p14:creationId xmlns:p14="http://schemas.microsoft.com/office/powerpoint/2010/main" xmlns="" val="124934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Batch upload failed due to continuing network failure</a:t>
            </a:r>
          </a:p>
          <a:p>
            <a:pPr marL="0" indent="0">
              <a:buFontTx/>
              <a:buNone/>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dirty="0" smtClean="0"/>
              <a:t>In this case, ACIS</a:t>
            </a:r>
            <a:r>
              <a:rPr lang="en-US" baseline="0" dirty="0" smtClean="0"/>
              <a:t> VPN disconnected.</a:t>
            </a:r>
          </a:p>
          <a:p>
            <a:pPr marL="0" indent="0">
              <a:buFontTx/>
              <a:buNone/>
            </a:pPr>
            <a:r>
              <a:rPr lang="en-US" baseline="0" dirty="0" smtClean="0"/>
              <a:t>- Upload is aborted after 9 consecutive failed images.</a:t>
            </a:r>
            <a:endParaRPr lang="en-US" dirty="0"/>
          </a:p>
        </p:txBody>
      </p:sp>
      <p:sp>
        <p:nvSpPr>
          <p:cNvPr id="4" name="Slide Number Placeholder 3"/>
          <p:cNvSpPr>
            <a:spLocks noGrp="1"/>
          </p:cNvSpPr>
          <p:nvPr>
            <p:ph type="sldNum" sz="quarter" idx="10"/>
          </p:nvPr>
        </p:nvSpPr>
        <p:spPr/>
        <p:txBody>
          <a:bodyPr/>
          <a:lstStyle/>
          <a:p>
            <a:fld id="{6B552B13-6D11-4809-8962-3A9CF738C8DF}" type="slidenum">
              <a:rPr lang="en-US" smtClean="0"/>
              <a:pPr/>
              <a:t>27</a:t>
            </a:fld>
            <a:endParaRPr lang="en-US"/>
          </a:p>
        </p:txBody>
      </p:sp>
    </p:spTree>
    <p:extLst>
      <p:ext uri="{BB962C8B-B14F-4D97-AF65-F5344CB8AC3E}">
        <p14:creationId xmlns:p14="http://schemas.microsoft.com/office/powerpoint/2010/main" xmlns="" val="3834786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Batch upload</a:t>
            </a:r>
            <a:r>
              <a:rPr lang="en-US" baseline="0" dirty="0" smtClean="0"/>
              <a:t> resumes after the user clicks the ‘retry’ button.</a:t>
            </a:r>
          </a:p>
          <a:p>
            <a:r>
              <a:rPr lang="en-US" baseline="0" dirty="0" smtClean="0"/>
              <a:t>- The directory is rescanned for old and potentially new images.</a:t>
            </a:r>
          </a:p>
          <a:p>
            <a:r>
              <a:rPr lang="en-US" baseline="0" dirty="0" smtClean="0"/>
              <a:t>- Images already uploaded are skipped.</a:t>
            </a:r>
            <a:endParaRPr lang="en-US" dirty="0" smtClean="0"/>
          </a:p>
          <a:p>
            <a:endParaRPr lang="en-US" dirty="0"/>
          </a:p>
        </p:txBody>
      </p:sp>
      <p:sp>
        <p:nvSpPr>
          <p:cNvPr id="4" name="Slide Number Placeholder 3"/>
          <p:cNvSpPr>
            <a:spLocks noGrp="1"/>
          </p:cNvSpPr>
          <p:nvPr>
            <p:ph type="sldNum" sz="quarter" idx="10"/>
          </p:nvPr>
        </p:nvSpPr>
        <p:spPr/>
        <p:txBody>
          <a:bodyPr/>
          <a:lstStyle/>
          <a:p>
            <a:fld id="{6B552B13-6D11-4809-8962-3A9CF738C8DF}" type="slidenum">
              <a:rPr lang="en-US" smtClean="0"/>
              <a:pPr/>
              <a:t>28</a:t>
            </a:fld>
            <a:endParaRPr lang="en-US"/>
          </a:p>
        </p:txBody>
      </p:sp>
    </p:spTree>
    <p:extLst>
      <p:ext uri="{BB962C8B-B14F-4D97-AF65-F5344CB8AC3E}">
        <p14:creationId xmlns:p14="http://schemas.microsoft.com/office/powerpoint/2010/main" xmlns="" val="2408930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time there</a:t>
            </a:r>
            <a:r>
              <a:rPr lang="en-US" baseline="0" dirty="0" smtClean="0"/>
              <a:t> was no major network errors but,</a:t>
            </a:r>
            <a:endParaRPr lang="en-US" dirty="0" smtClean="0"/>
          </a:p>
          <a:p>
            <a:r>
              <a:rPr lang="en-US" dirty="0" smtClean="0"/>
              <a:t>- 2</a:t>
            </a:r>
            <a:r>
              <a:rPr lang="en-US" baseline="0" dirty="0" smtClean="0"/>
              <a:t> images still failed even after multiple retries. </a:t>
            </a:r>
            <a:endParaRPr lang="en-US" dirty="0"/>
          </a:p>
        </p:txBody>
      </p:sp>
      <p:sp>
        <p:nvSpPr>
          <p:cNvPr id="4" name="Slide Number Placeholder 3"/>
          <p:cNvSpPr>
            <a:spLocks noGrp="1"/>
          </p:cNvSpPr>
          <p:nvPr>
            <p:ph type="sldNum" sz="quarter" idx="10"/>
          </p:nvPr>
        </p:nvSpPr>
        <p:spPr/>
        <p:txBody>
          <a:bodyPr/>
          <a:lstStyle/>
          <a:p>
            <a:fld id="{6B552B13-6D11-4809-8962-3A9CF738C8DF}" type="slidenum">
              <a:rPr lang="en-US" smtClean="0"/>
              <a:pPr/>
              <a:t>29</a:t>
            </a:fld>
            <a:endParaRPr lang="en-US"/>
          </a:p>
        </p:txBody>
      </p:sp>
    </p:spTree>
    <p:extLst>
      <p:ext uri="{BB962C8B-B14F-4D97-AF65-F5344CB8AC3E}">
        <p14:creationId xmlns:p14="http://schemas.microsoft.com/office/powerpoint/2010/main" xmlns="" val="4050040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Resume again.</a:t>
            </a:r>
            <a:endParaRPr lang="en-US" dirty="0"/>
          </a:p>
        </p:txBody>
      </p:sp>
      <p:sp>
        <p:nvSpPr>
          <p:cNvPr id="4" name="Slide Number Placeholder 3"/>
          <p:cNvSpPr>
            <a:spLocks noGrp="1"/>
          </p:cNvSpPr>
          <p:nvPr>
            <p:ph type="sldNum" sz="quarter" idx="10"/>
          </p:nvPr>
        </p:nvSpPr>
        <p:spPr/>
        <p:txBody>
          <a:bodyPr/>
          <a:lstStyle/>
          <a:p>
            <a:fld id="{6B552B13-6D11-4809-8962-3A9CF738C8DF}" type="slidenum">
              <a:rPr lang="en-US" smtClean="0"/>
              <a:pPr/>
              <a:t>30</a:t>
            </a:fld>
            <a:endParaRPr lang="en-US"/>
          </a:p>
        </p:txBody>
      </p:sp>
    </p:spTree>
    <p:extLst>
      <p:ext uri="{BB962C8B-B14F-4D97-AF65-F5344CB8AC3E}">
        <p14:creationId xmlns:p14="http://schemas.microsoft.com/office/powerpoint/2010/main" xmlns="" val="3638758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images</a:t>
            </a:r>
            <a:r>
              <a:rPr lang="en-US" baseline="0" dirty="0" smtClean="0"/>
              <a:t> are successfully uploaded.</a:t>
            </a:r>
            <a:endParaRPr lang="en-US" dirty="0"/>
          </a:p>
        </p:txBody>
      </p:sp>
      <p:sp>
        <p:nvSpPr>
          <p:cNvPr id="4" name="Slide Number Placeholder 3"/>
          <p:cNvSpPr>
            <a:spLocks noGrp="1"/>
          </p:cNvSpPr>
          <p:nvPr>
            <p:ph type="sldNum" sz="quarter" idx="10"/>
          </p:nvPr>
        </p:nvSpPr>
        <p:spPr/>
        <p:txBody>
          <a:bodyPr/>
          <a:lstStyle/>
          <a:p>
            <a:fld id="{6B552B13-6D11-4809-8962-3A9CF738C8DF}" type="slidenum">
              <a:rPr lang="en-US" smtClean="0"/>
              <a:pPr/>
              <a:t>31</a:t>
            </a:fld>
            <a:endParaRPr lang="en-US"/>
          </a:p>
        </p:txBody>
      </p:sp>
    </p:spTree>
    <p:extLst>
      <p:ext uri="{BB962C8B-B14F-4D97-AF65-F5344CB8AC3E}">
        <p14:creationId xmlns:p14="http://schemas.microsoft.com/office/powerpoint/2010/main" xmlns="" val="1880299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ADBC – Advancing Digitization</a:t>
            </a:r>
            <a:r>
              <a:rPr lang="en-US" baseline="0" dirty="0" smtClean="0"/>
              <a:t> of Biological Collections</a:t>
            </a:r>
            <a:endParaRPr lang="en-US" dirty="0" smtClean="0"/>
          </a:p>
          <a:p>
            <a:r>
              <a:rPr lang="en-US" dirty="0" smtClean="0"/>
              <a:t>Search and analytics tools will enable anyone to mine and reference diverse data, such as taxonomy, geographic location, 2- and 3-dimensional images, vocalizations, and molecular resources, which are tied to specific specimens. These data promote integrative biological research on living and fossil species, and provide an immense resource for agricultural sciences, land use management, assessing the impacts of climate change, invasive species, and other natural resource management issues.</a:t>
            </a:r>
            <a:endParaRPr lang="en-US" dirty="0"/>
          </a:p>
        </p:txBody>
      </p:sp>
      <p:sp>
        <p:nvSpPr>
          <p:cNvPr id="4" name="Slide Number Placeholder 3"/>
          <p:cNvSpPr>
            <a:spLocks noGrp="1"/>
          </p:cNvSpPr>
          <p:nvPr>
            <p:ph type="sldNum" sz="quarter" idx="10"/>
          </p:nvPr>
        </p:nvSpPr>
        <p:spPr/>
        <p:txBody>
          <a:bodyPr/>
          <a:lstStyle/>
          <a:p>
            <a:fld id="{6B552B13-6D11-4809-8962-3A9CF738C8DF}"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B552B13-6D11-4809-8962-3A9CF738C8DF}"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diagram presents the stakeholders listed in the previous slide that will form</a:t>
            </a:r>
            <a:r>
              <a:rPr lang="en-US" baseline="0" dirty="0" smtClean="0"/>
              <a:t> the </a:t>
            </a:r>
            <a:r>
              <a:rPr lang="en-US" baseline="0" dirty="0" err="1" smtClean="0"/>
              <a:t>iDigBio</a:t>
            </a:r>
            <a:r>
              <a:rPr lang="en-US" baseline="0" dirty="0" smtClean="0"/>
              <a:t> cloud and that are distinct from a CI point of view.</a:t>
            </a:r>
          </a:p>
          <a:p>
            <a:r>
              <a:rPr lang="en-US" baseline="0" dirty="0" smtClean="0"/>
              <a:t>Representative projects, industry and organizations of each group are shown around each rounded-box, and one can have multiple “hats”.</a:t>
            </a:r>
          </a:p>
          <a:p>
            <a:r>
              <a:rPr lang="en-US" baseline="0" dirty="0" smtClean="0"/>
              <a:t>For example, a TCN will certainly be a </a:t>
            </a:r>
            <a:r>
              <a:rPr lang="en-US" baseline="0" dirty="0" err="1" smtClean="0"/>
              <a:t>biocollections</a:t>
            </a:r>
            <a:r>
              <a:rPr lang="en-US" baseline="0" dirty="0" smtClean="0"/>
              <a:t> data producer, would also likely be a consumer of this data, and could potentially offer </a:t>
            </a:r>
            <a:r>
              <a:rPr lang="en-US" baseline="0" dirty="0" err="1" smtClean="0"/>
              <a:t>biocollections</a:t>
            </a:r>
            <a:r>
              <a:rPr lang="en-US" baseline="0" dirty="0" smtClean="0"/>
              <a:t>-specific services or provide </a:t>
            </a:r>
            <a:r>
              <a:rPr lang="en-US" baseline="0" dirty="0" err="1" smtClean="0"/>
              <a:t>cyberinfrastructure</a:t>
            </a:r>
            <a:r>
              <a:rPr lang="en-US" baseline="0" dirty="0" smtClean="0"/>
              <a:t> for the </a:t>
            </a:r>
            <a:r>
              <a:rPr lang="en-US" baseline="0" dirty="0" err="1" smtClean="0"/>
              <a:t>iDigBio</a:t>
            </a:r>
            <a:r>
              <a:rPr lang="en-US" baseline="0" dirty="0" smtClean="0"/>
              <a:t> cloud.</a:t>
            </a:r>
          </a:p>
        </p:txBody>
      </p:sp>
      <p:sp>
        <p:nvSpPr>
          <p:cNvPr id="4" name="Slide Number Placeholder 3"/>
          <p:cNvSpPr>
            <a:spLocks noGrp="1"/>
          </p:cNvSpPr>
          <p:nvPr>
            <p:ph type="sldNum" sz="quarter" idx="10"/>
          </p:nvPr>
        </p:nvSpPr>
        <p:spPr/>
        <p:txBody>
          <a:bodyPr/>
          <a:lstStyle/>
          <a:p>
            <a:fld id="{6B552B13-6D11-4809-8962-3A9CF738C8DF}"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iDigBio currently has approximately 30 TB space committed to storage for the </a:t>
            </a:r>
            <a:r>
              <a:rPr lang="en-US" sz="1200" kern="1200" dirty="0" err="1" smtClean="0">
                <a:solidFill>
                  <a:schemeClr val="tx1"/>
                </a:solidFill>
                <a:latin typeface="+mn-lt"/>
                <a:ea typeface="+mn-ea"/>
                <a:cs typeface="+mn-cs"/>
              </a:rPr>
              <a:t>disemenation</a:t>
            </a:r>
            <a:r>
              <a:rPr lang="en-US" sz="1200" kern="1200" dirty="0" smtClean="0">
                <a:solidFill>
                  <a:schemeClr val="tx1"/>
                </a:solidFill>
                <a:latin typeface="+mn-lt"/>
                <a:ea typeface="+mn-ea"/>
                <a:cs typeface="+mn-cs"/>
              </a:rPr>
              <a:t> of images and derivatives produced by the following TCNs:</a:t>
            </a:r>
          </a:p>
          <a:p>
            <a:r>
              <a:rPr lang="en-US" sz="1200" kern="1200" dirty="0" smtClean="0">
                <a:solidFill>
                  <a:schemeClr val="tx1"/>
                </a:solidFill>
                <a:latin typeface="+mn-lt"/>
                <a:ea typeface="+mn-ea"/>
                <a:cs typeface="+mn-cs"/>
              </a:rPr>
              <a:t>LBCC TCN</a:t>
            </a:r>
          </a:p>
          <a:p>
            <a:r>
              <a:rPr lang="en-US" sz="1200" kern="1200" dirty="0" err="1" smtClean="0">
                <a:solidFill>
                  <a:schemeClr val="tx1"/>
                </a:solidFill>
                <a:latin typeface="+mn-lt"/>
                <a:ea typeface="+mn-ea"/>
                <a:cs typeface="+mn-cs"/>
              </a:rPr>
              <a:t>MaCC</a:t>
            </a:r>
            <a:r>
              <a:rPr lang="en-US" sz="1200" kern="1200" dirty="0" smtClean="0">
                <a:solidFill>
                  <a:schemeClr val="tx1"/>
                </a:solidFill>
                <a:latin typeface="+mn-lt"/>
                <a:ea typeface="+mn-ea"/>
                <a:cs typeface="+mn-cs"/>
              </a:rPr>
              <a:t> TCN</a:t>
            </a:r>
          </a:p>
          <a:p>
            <a:r>
              <a:rPr lang="en-US" sz="1200" kern="1200" dirty="0" smtClean="0">
                <a:solidFill>
                  <a:schemeClr val="tx1"/>
                </a:solidFill>
                <a:latin typeface="+mn-lt"/>
                <a:ea typeface="+mn-ea"/>
                <a:cs typeface="+mn-cs"/>
              </a:rPr>
              <a:t>TTD TCN</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If you would like iDigBio to store and disseminate your TCN data as well, please contact us.</a:t>
            </a:r>
          </a:p>
          <a:p>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iDigBio also provides limited storage space along with its hosting services, this space currently totals approximately 8TB of storage.</a:t>
            </a:r>
          </a:p>
          <a:p>
            <a:endParaRPr lang="en-US" dirty="0"/>
          </a:p>
        </p:txBody>
      </p:sp>
      <p:sp>
        <p:nvSpPr>
          <p:cNvPr id="4" name="Slide Number Placeholder 3"/>
          <p:cNvSpPr>
            <a:spLocks noGrp="1"/>
          </p:cNvSpPr>
          <p:nvPr>
            <p:ph type="sldNum" sz="quarter" idx="10"/>
          </p:nvPr>
        </p:nvSpPr>
        <p:spPr/>
        <p:txBody>
          <a:bodyPr/>
          <a:lstStyle/>
          <a:p>
            <a:fld id="{6B552B13-6D11-4809-8962-3A9CF738C8DF}" type="slidenum">
              <a:rPr lang="en-US" smtClean="0"/>
              <a:pPr/>
              <a:t>13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overviews where we are in the data ingestion appliance</a:t>
            </a:r>
          </a:p>
          <a:p>
            <a:r>
              <a:rPr lang="en-US" baseline="0" dirty="0" smtClean="0"/>
              <a:t>This is an example of an appliance that addresses a need identified internally – ingesting image files into the </a:t>
            </a:r>
            <a:r>
              <a:rPr lang="en-US" baseline="0" dirty="0" err="1" smtClean="0"/>
              <a:t>iDigBio</a:t>
            </a:r>
            <a:r>
              <a:rPr lang="en-US" baseline="0" dirty="0" smtClean="0"/>
              <a:t> cloud in a simple, reliable manner</a:t>
            </a:r>
          </a:p>
          <a:p>
            <a:r>
              <a:rPr lang="en-US" baseline="0" dirty="0" smtClean="0"/>
              <a:t>A goal here is to streamline the process of consolidating images into a repository that is Web accessible. For instance, a TCN with multiple institutions can use this mechanism to ingest images in a distributed fashion, then later post-process the image to extract metadata, OCR, </a:t>
            </a:r>
            <a:r>
              <a:rPr lang="en-US" baseline="0" dirty="0" err="1" smtClean="0"/>
              <a:t>etc</a:t>
            </a:r>
            <a:r>
              <a:rPr lang="en-US" baseline="0" dirty="0" smtClean="0"/>
              <a:t> – rather than expecting TCNs to coordinate the exchange of these images, they get stored in </a:t>
            </a:r>
            <a:r>
              <a:rPr lang="en-US" baseline="0" dirty="0" err="1" smtClean="0"/>
              <a:t>iDigBio</a:t>
            </a:r>
            <a:r>
              <a:rPr lang="en-US" baseline="0" dirty="0" smtClean="0"/>
              <a:t> cloud</a:t>
            </a:r>
          </a:p>
          <a:p>
            <a:r>
              <a:rPr lang="en-US" baseline="0" dirty="0" smtClean="0"/>
              <a:t>The approach here is akin to synchronizing media to storage; media here would be typically images captured using a camera/scanner. </a:t>
            </a:r>
          </a:p>
          <a:p>
            <a:pPr marL="181247" indent="-181247">
              <a:buFontTx/>
              <a:buChar char="-"/>
            </a:pPr>
            <a:r>
              <a:rPr lang="en-US" baseline="0" dirty="0" smtClean="0"/>
              <a:t>The user interface is Web-based, so it’s accessible from a browser</a:t>
            </a:r>
          </a:p>
          <a:p>
            <a:pPr marL="181247" indent="-181247">
              <a:buFontTx/>
              <a:buChar char="-"/>
            </a:pPr>
            <a:r>
              <a:rPr lang="en-US" baseline="0" dirty="0" smtClean="0"/>
              <a:t>An embedded web server is in the appliance and take user requests to specify a folder that are to be uploaded</a:t>
            </a:r>
          </a:p>
          <a:p>
            <a:pPr marL="181247" indent="-181247">
              <a:buFontTx/>
              <a:buChar char="-"/>
            </a:pPr>
            <a:r>
              <a:rPr lang="en-US" baseline="0" dirty="0" smtClean="0"/>
              <a:t>The appliance takes this request and becomes responsible for locating and uploading images, interacting with the </a:t>
            </a:r>
            <a:r>
              <a:rPr lang="en-US" baseline="0" dirty="0" err="1" smtClean="0"/>
              <a:t>iDigBio</a:t>
            </a:r>
            <a:r>
              <a:rPr lang="en-US" baseline="0" dirty="0" smtClean="0"/>
              <a:t> API, dealing with failures, and providing unique URL identifiers that can be used to reference the uploaded image(s) (and can be used as GUIDs)</a:t>
            </a:r>
          </a:p>
          <a:p>
            <a:pPr marL="181247" indent="-181247">
              <a:buFontTx/>
              <a:buChar char="-"/>
            </a:pPr>
            <a:endParaRPr lang="en-US" dirty="0"/>
          </a:p>
        </p:txBody>
      </p:sp>
      <p:sp>
        <p:nvSpPr>
          <p:cNvPr id="4" name="Slide Number Placeholder 3"/>
          <p:cNvSpPr>
            <a:spLocks noGrp="1"/>
          </p:cNvSpPr>
          <p:nvPr>
            <p:ph type="sldNum" sz="quarter" idx="10"/>
          </p:nvPr>
        </p:nvSpPr>
        <p:spPr/>
        <p:txBody>
          <a:bodyPr/>
          <a:lstStyle/>
          <a:p>
            <a:fld id="{B313EC0C-D362-4880-AF14-CB6733D851C4}" type="slidenum">
              <a:rPr lang="en-US" smtClean="0"/>
              <a:pPr/>
              <a:t>15</a:t>
            </a:fld>
            <a:endParaRPr lang="en-US"/>
          </a:p>
        </p:txBody>
      </p:sp>
    </p:spTree>
    <p:extLst>
      <p:ext uri="{BB962C8B-B14F-4D97-AF65-F5344CB8AC3E}">
        <p14:creationId xmlns="" xmlns:p14="http://schemas.microsoft.com/office/powerpoint/2010/main" val="3185667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user needs to sign</a:t>
            </a:r>
            <a:r>
              <a:rPr lang="en-US" baseline="0" dirty="0" smtClean="0"/>
              <a:t> in to use the application.</a:t>
            </a:r>
            <a:endParaRPr lang="en-US" dirty="0"/>
          </a:p>
        </p:txBody>
      </p:sp>
      <p:sp>
        <p:nvSpPr>
          <p:cNvPr id="4" name="Slide Number Placeholder 3"/>
          <p:cNvSpPr>
            <a:spLocks noGrp="1"/>
          </p:cNvSpPr>
          <p:nvPr>
            <p:ph type="sldNum" sz="quarter" idx="10"/>
          </p:nvPr>
        </p:nvSpPr>
        <p:spPr/>
        <p:txBody>
          <a:bodyPr/>
          <a:lstStyle/>
          <a:p>
            <a:fld id="{6B552B13-6D11-4809-8962-3A9CF738C8DF}" type="slidenum">
              <a:rPr lang="en-US" smtClean="0"/>
              <a:pPr/>
              <a:t>17</a:t>
            </a:fld>
            <a:endParaRPr lang="en-US"/>
          </a:p>
        </p:txBody>
      </p:sp>
    </p:spTree>
    <p:extLst>
      <p:ext uri="{BB962C8B-B14F-4D97-AF65-F5344CB8AC3E}">
        <p14:creationId xmlns:p14="http://schemas.microsoft.com/office/powerpoint/2010/main" xmlns="" val="3861383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Account ID &amp; API Key</a:t>
            </a:r>
            <a:r>
              <a:rPr lang="en-US" baseline="0" dirty="0" smtClean="0"/>
              <a:t> combination is provided by </a:t>
            </a:r>
            <a:r>
              <a:rPr lang="en-US" baseline="0" dirty="0" err="1" smtClean="0"/>
              <a:t>iDigBio</a:t>
            </a:r>
            <a:endParaRPr lang="en-US" dirty="0"/>
          </a:p>
        </p:txBody>
      </p:sp>
      <p:sp>
        <p:nvSpPr>
          <p:cNvPr id="4" name="Slide Number Placeholder 3"/>
          <p:cNvSpPr>
            <a:spLocks noGrp="1"/>
          </p:cNvSpPr>
          <p:nvPr>
            <p:ph type="sldNum" sz="quarter" idx="10"/>
          </p:nvPr>
        </p:nvSpPr>
        <p:spPr/>
        <p:txBody>
          <a:bodyPr/>
          <a:lstStyle/>
          <a:p>
            <a:fld id="{6B552B13-6D11-4809-8962-3A9CF738C8DF}" type="slidenum">
              <a:rPr lang="en-US" smtClean="0"/>
              <a:pPr/>
              <a:t>18</a:t>
            </a:fld>
            <a:endParaRPr lang="en-US"/>
          </a:p>
        </p:txBody>
      </p:sp>
    </p:spTree>
    <p:extLst>
      <p:ext uri="{BB962C8B-B14F-4D97-AF65-F5344CB8AC3E}">
        <p14:creationId xmlns:p14="http://schemas.microsoft.com/office/powerpoint/2010/main" xmlns="" val="1974823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settings have not been configured</a:t>
            </a:r>
            <a:r>
              <a:rPr lang="en-US" baseline="0" dirty="0" smtClean="0"/>
              <a:t> (e.g. in the first use of the application) </a:t>
            </a:r>
            <a:r>
              <a:rPr lang="en-US" dirty="0" smtClean="0"/>
              <a:t>the user will first be</a:t>
            </a:r>
            <a:r>
              <a:rPr lang="en-US" baseline="0" dirty="0" smtClean="0"/>
              <a:t> directed to the setting pane.</a:t>
            </a:r>
          </a:p>
          <a:p>
            <a:r>
              <a:rPr lang="en-US" baseline="0" dirty="0" smtClean="0"/>
              <a:t>If settings are configured already, the user goes directly to the </a:t>
            </a:r>
            <a:r>
              <a:rPr lang="en-US" baseline="0" dirty="0" err="1" smtClean="0"/>
              <a:t>uploader</a:t>
            </a:r>
            <a:r>
              <a:rPr lang="en-US" baseline="0" dirty="0" smtClean="0"/>
              <a:t> pane.</a:t>
            </a:r>
          </a:p>
        </p:txBody>
      </p:sp>
      <p:sp>
        <p:nvSpPr>
          <p:cNvPr id="4" name="Slide Number Placeholder 3"/>
          <p:cNvSpPr>
            <a:spLocks noGrp="1"/>
          </p:cNvSpPr>
          <p:nvPr>
            <p:ph type="sldNum" sz="quarter" idx="10"/>
          </p:nvPr>
        </p:nvSpPr>
        <p:spPr/>
        <p:txBody>
          <a:bodyPr/>
          <a:lstStyle/>
          <a:p>
            <a:fld id="{6B552B13-6D11-4809-8962-3A9CF738C8DF}" type="slidenum">
              <a:rPr lang="en-US" smtClean="0"/>
              <a:pPr/>
              <a:t>19</a:t>
            </a:fld>
            <a:endParaRPr lang="en-US"/>
          </a:p>
        </p:txBody>
      </p:sp>
    </p:spTree>
    <p:extLst>
      <p:ext uri="{BB962C8B-B14F-4D97-AF65-F5344CB8AC3E}">
        <p14:creationId xmlns:p14="http://schemas.microsoft.com/office/powerpoint/2010/main" xmlns="" val="3163282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reflection blurRad="6350" stA="55000" endA="300" endPos="45500" dir="5400000" sy="-100000" algn="bl" rotWithShape="0"/>
                </a:effectLst>
                <a:latin typeface="+mj-lt"/>
                <a:ea typeface="+mj-ea"/>
                <a:cs typeface="+mj-cs"/>
              </a:defRPr>
            </a:lvl1pPr>
          </a:lstStyle>
          <a:p>
            <a:r>
              <a:rPr kumimoji="0" lang="en-US" dirty="0" smtClean="0"/>
              <a:t>Click to edit Master title style</a:t>
            </a:r>
            <a:endParaRPr kumimoji="0" lang="en-US" dirty="0"/>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245811B0-F38D-4429-A272-217E7CAEA78E}" type="datetime1">
              <a:rPr lang="en-US" smtClean="0"/>
              <a:pPr/>
              <a:t>10/8/2012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D4A9E34-46F8-424B-B06A-D37EEB987F56}" type="datetime1">
              <a:rPr lang="en-US" smtClean="0"/>
              <a:pPr/>
              <a:t>10/8/2012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9AA693A-BC26-4DE8-BB65-B37ECA7F76A4}" type="datetime1">
              <a:rPr lang="en-US" smtClean="0"/>
              <a:pPr/>
              <a:t>10/8/2012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C609AF0-8F6D-4583-9C7E-B84E717F9F40}" type="datetime1">
              <a:rPr lang="en-US" smtClean="0"/>
              <a:pPr/>
              <a:t>10/8/2012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AB53AD71-2A99-4082-B429-270197FD3C64}" type="datetime1">
              <a:rPr lang="en-US" smtClean="0"/>
              <a:pPr/>
              <a:t>10/8/2012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lstStyle/>
          <a:p>
            <a:r>
              <a:rPr kumimoji="0" lang="en-US" dirty="0" smtClean="0"/>
              <a:t>Click to edit Master title style</a:t>
            </a:r>
            <a:endParaRPr kumimoji="0" lang="en-US" dirty="0"/>
          </a:p>
        </p:txBody>
      </p:sp>
      <p:sp>
        <p:nvSpPr>
          <p:cNvPr id="3" name="Content Placeholder 2"/>
          <p:cNvSpPr>
            <a:spLocks noGrp="1"/>
          </p:cNvSpPr>
          <p:nvPr>
            <p:ph sz="half" idx="1"/>
          </p:nvPr>
        </p:nvSpPr>
        <p:spPr>
          <a:xfrm>
            <a:off x="457200" y="1066800"/>
            <a:ext cx="4038600" cy="5288125"/>
          </a:xfrm>
        </p:spPr>
        <p:txBody>
          <a:bodyPr/>
          <a:lstStyle>
            <a:lvl1pPr>
              <a:defRPr sz="2600"/>
            </a:lvl1pPr>
            <a:lvl2pPr>
              <a:defRPr sz="2400"/>
            </a:lvl2pPr>
            <a:lvl3pPr>
              <a:defRPr sz="2000"/>
            </a:lvl3pPr>
            <a:lvl4pPr>
              <a:defRPr sz="1800"/>
            </a:lvl4pPr>
            <a:lvl5pPr>
              <a:defRPr sz="1800"/>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Content Placeholder 3"/>
          <p:cNvSpPr>
            <a:spLocks noGrp="1"/>
          </p:cNvSpPr>
          <p:nvPr>
            <p:ph sz="half" idx="2"/>
          </p:nvPr>
        </p:nvSpPr>
        <p:spPr>
          <a:xfrm>
            <a:off x="4648200" y="1066800"/>
            <a:ext cx="4038600" cy="5288125"/>
          </a:xfrm>
        </p:spPr>
        <p:txBody>
          <a:bodyPr/>
          <a:lstStyle>
            <a:lvl1pPr>
              <a:defRPr sz="2600"/>
            </a:lvl1pPr>
            <a:lvl2pPr>
              <a:defRPr sz="2400"/>
            </a:lvl2pPr>
            <a:lvl3pPr>
              <a:defRPr sz="2000"/>
            </a:lvl3pPr>
            <a:lvl4pPr>
              <a:defRPr sz="1800"/>
            </a:lvl4pPr>
            <a:lvl5pPr>
              <a:defRPr sz="1800"/>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5" name="Date Placeholder 4"/>
          <p:cNvSpPr>
            <a:spLocks noGrp="1"/>
          </p:cNvSpPr>
          <p:nvPr>
            <p:ph type="dt" sz="half" idx="10"/>
          </p:nvPr>
        </p:nvSpPr>
        <p:spPr/>
        <p:txBody>
          <a:bodyPr/>
          <a:lstStyle/>
          <a:p>
            <a:fld id="{68DAFE03-E1BD-4A35-8B77-7235632E4A58}" type="datetime1">
              <a:rPr lang="en-US" smtClean="0"/>
              <a:pPr/>
              <a:t>10/8/2012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066800"/>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dirty="0" smtClean="0"/>
              <a:t>Click to edit Master text styles</a:t>
            </a:r>
          </a:p>
        </p:txBody>
      </p:sp>
      <p:sp>
        <p:nvSpPr>
          <p:cNvPr id="4" name="Text Placeholder 3"/>
          <p:cNvSpPr>
            <a:spLocks noGrp="1"/>
          </p:cNvSpPr>
          <p:nvPr>
            <p:ph type="body" sz="half" idx="3"/>
          </p:nvPr>
        </p:nvSpPr>
        <p:spPr>
          <a:xfrm>
            <a:off x="4648200" y="1066800"/>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dirty="0" smtClean="0"/>
              <a:t>Click to edit Master text styles</a:t>
            </a:r>
          </a:p>
        </p:txBody>
      </p:sp>
      <p:sp>
        <p:nvSpPr>
          <p:cNvPr id="5" name="Content Placeholder 4"/>
          <p:cNvSpPr>
            <a:spLocks noGrp="1"/>
          </p:cNvSpPr>
          <p:nvPr>
            <p:ph sz="quarter" idx="2"/>
          </p:nvPr>
        </p:nvSpPr>
        <p:spPr>
          <a:xfrm>
            <a:off x="457200" y="1752600"/>
            <a:ext cx="4040188" cy="4607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6" name="Content Placeholder 5"/>
          <p:cNvSpPr>
            <a:spLocks noGrp="1"/>
          </p:cNvSpPr>
          <p:nvPr>
            <p:ph sz="quarter" idx="4"/>
          </p:nvPr>
        </p:nvSpPr>
        <p:spPr>
          <a:xfrm>
            <a:off x="4645025" y="1752600"/>
            <a:ext cx="4041775" cy="4607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7" name="Date Placeholder 6"/>
          <p:cNvSpPr>
            <a:spLocks noGrp="1"/>
          </p:cNvSpPr>
          <p:nvPr>
            <p:ph type="dt" sz="half" idx="10"/>
          </p:nvPr>
        </p:nvSpPr>
        <p:spPr/>
        <p:txBody>
          <a:bodyPr/>
          <a:lstStyle/>
          <a:p>
            <a:fld id="{E79E50A3-901B-4A40-9223-93F57CE174C9}" type="datetime1">
              <a:rPr lang="en-US" smtClean="0"/>
              <a:pPr/>
              <a:t>10/8/2012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305800" cy="8382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5CCC0CA-8095-49EF-AA55-3D96842709AA}" type="datetime1">
              <a:rPr lang="en-US" smtClean="0"/>
              <a:pPr/>
              <a:t>10/8/2012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34B201-5FE5-47BD-B93F-5EE259CA3B5B}" type="datetime1">
              <a:rPr lang="en-US" smtClean="0"/>
              <a:pPr/>
              <a:t>10/8/2012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20B7D639-5628-43DB-964F-6242913421A2}" type="datetime1">
              <a:rPr lang="en-US" smtClean="0"/>
              <a:pPr/>
              <a:t>10/8/2012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350261"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700835D-224B-4B90-9F48-D4CFFC5DFCE4}" type="datetime1">
              <a:rPr lang="en-US" smtClean="0"/>
              <a:pPr/>
              <a:t>10/8/2012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rot="420000">
            <a:off x="3694299"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www.acis.ufl.edu/~acis/acis/index.php?l=3"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3.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identity.ufl.edu/signatureSystem/UF_Signature.eps.zip"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457200" y="76200"/>
            <a:ext cx="8229600" cy="9144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066800"/>
            <a:ext cx="8229600" cy="5257800"/>
          </a:xfrm>
          <a:prstGeom prst="rect">
            <a:avLst/>
          </a:prstGeom>
        </p:spPr>
        <p:txBody>
          <a:bodyPr vert="horz">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mj-lt"/>
              </a:defRPr>
            </a:lvl1pPr>
          </a:lstStyle>
          <a:p>
            <a:fld id="{2D23EF80-617A-4CB8-9C5B-FE884E3EB76F}" type="datetime1">
              <a:rPr lang="en-US" smtClean="0"/>
              <a:pPr/>
              <a:t>10/8/2012</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mj-lt"/>
              </a:defRPr>
            </a:lvl1pPr>
          </a:lstStyle>
          <a:p>
            <a:endParaRPr lang="en-US"/>
          </a:p>
        </p:txBody>
      </p:sp>
      <p:sp>
        <p:nvSpPr>
          <p:cNvPr id="18" name="Slide Number Placeholder 17"/>
          <p:cNvSpPr>
            <a:spLocks noGrp="1"/>
          </p:cNvSpPr>
          <p:nvPr>
            <p:ph type="sldNum" sz="quarter" idx="4"/>
          </p:nvPr>
        </p:nvSpPr>
        <p:spPr>
          <a:xfrm>
            <a:off x="7620000" y="6477000"/>
            <a:ext cx="457200" cy="365125"/>
          </a:xfrm>
          <a:prstGeom prst="rect">
            <a:avLst/>
          </a:prstGeom>
        </p:spPr>
        <p:txBody>
          <a:bodyPr vert="horz" lIns="0" tIns="0" rIns="0" bIns="0" anchor="b"/>
          <a:lstStyle>
            <a:lvl1pPr algn="r" eaLnBrk="1" latinLnBrk="0" hangingPunct="1">
              <a:defRPr kumimoji="0" sz="1200">
                <a:solidFill>
                  <a:schemeClr val="tx2">
                    <a:shade val="90000"/>
                  </a:schemeClr>
                </a:solidFill>
                <a:latin typeface="+mj-lt"/>
              </a:defRPr>
            </a:lvl1pPr>
          </a:lstStyle>
          <a:p>
            <a:fld id="{B6F15528-21DE-4FAA-801E-634DDDAF4B2B}" type="slidenum">
              <a:rPr lang="en-US" smtClean="0"/>
              <a:pPr/>
              <a:t>‹#›</a:t>
            </a:fld>
            <a:endParaRPr lang="en-US"/>
          </a:p>
        </p:txBody>
      </p:sp>
      <p:sp>
        <p:nvSpPr>
          <p:cNvPr id="7" name="Freeform 6"/>
          <p:cNvSpPr>
            <a:spLocks/>
          </p:cNvSpPr>
          <p:nvPr/>
        </p:nvSpPr>
        <p:spPr bwMode="auto">
          <a:xfrm>
            <a:off x="-9525" y="0"/>
            <a:ext cx="9163050" cy="3810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0"/>
            <a:ext cx="4762500" cy="233478"/>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2" name="Freeform 11"/>
          <p:cNvSpPr>
            <a:spLocks/>
          </p:cNvSpPr>
          <p:nvPr/>
        </p:nvSpPr>
        <p:spPr bwMode="auto">
          <a:xfrm rot="21435692">
            <a:off x="-10088" y="67822"/>
            <a:ext cx="9174161" cy="374145"/>
          </a:xfrm>
          <a:custGeom>
            <a:avLst>
              <a:gd name="A1" fmla="val 0"/>
              <a:gd name="A2" fmla="val 0"/>
              <a:gd name="A3" fmla="val 0"/>
              <a:gd name="A4" fmla="val 0"/>
              <a:gd name="A5" fmla="val 0"/>
              <a:gd name="A6" fmla="val 0"/>
              <a:gd name="A7" fmla="val 0"/>
              <a:gd name="A8" fmla="val 0"/>
            </a:avLst>
            <a:gdLst>
              <a:gd name="connsiteX0" fmla="*/ 0 w 5772"/>
              <a:gd name="connsiteY0" fmla="*/ 9247 h 10668"/>
              <a:gd name="connsiteX1" fmla="*/ 1620 w 5772"/>
              <a:gd name="connsiteY1" fmla="*/ 7 h 10668"/>
              <a:gd name="connsiteX2" fmla="*/ 4110 w 5772"/>
              <a:gd name="connsiteY2" fmla="*/ 9289 h 10668"/>
              <a:gd name="connsiteX3" fmla="*/ 5772 w 5772"/>
              <a:gd name="connsiteY3" fmla="*/ 8281 h 10668"/>
              <a:gd name="connsiteX0" fmla="*/ 0 w 5767"/>
              <a:gd name="connsiteY0" fmla="*/ 7104 h 11097"/>
              <a:gd name="connsiteX1" fmla="*/ 1615 w 5767"/>
              <a:gd name="connsiteY1" fmla="*/ 436 h 11097"/>
              <a:gd name="connsiteX2" fmla="*/ 4105 w 5767"/>
              <a:gd name="connsiteY2" fmla="*/ 9718 h 11097"/>
              <a:gd name="connsiteX3" fmla="*/ 5767 w 5767"/>
              <a:gd name="connsiteY3" fmla="*/ 8710 h 11097"/>
              <a:gd name="connsiteX0" fmla="*/ 0 w 5765"/>
              <a:gd name="connsiteY0" fmla="*/ 7104 h 15312"/>
              <a:gd name="connsiteX1" fmla="*/ 1615 w 5765"/>
              <a:gd name="connsiteY1" fmla="*/ 436 h 15312"/>
              <a:gd name="connsiteX2" fmla="*/ 4105 w 5765"/>
              <a:gd name="connsiteY2" fmla="*/ 9718 h 15312"/>
              <a:gd name="connsiteX3" fmla="*/ 5765 w 5765"/>
              <a:gd name="connsiteY3" fmla="*/ 15102 h 15312"/>
              <a:gd name="connsiteX0" fmla="*/ 0 w 5771"/>
              <a:gd name="connsiteY0" fmla="*/ 7104 h 12734"/>
              <a:gd name="connsiteX1" fmla="*/ 1615 w 5771"/>
              <a:gd name="connsiteY1" fmla="*/ 436 h 12734"/>
              <a:gd name="connsiteX2" fmla="*/ 4105 w 5771"/>
              <a:gd name="connsiteY2" fmla="*/ 9718 h 12734"/>
              <a:gd name="connsiteX3" fmla="*/ 5771 w 5771"/>
              <a:gd name="connsiteY3" fmla="*/ 12524 h 12734"/>
              <a:gd name="connsiteX0" fmla="*/ 0 w 5771"/>
              <a:gd name="connsiteY0" fmla="*/ 7669 h 15693"/>
              <a:gd name="connsiteX1" fmla="*/ 1615 w 5771"/>
              <a:gd name="connsiteY1" fmla="*/ 1001 h 15693"/>
              <a:gd name="connsiteX2" fmla="*/ 4106 w 5771"/>
              <a:gd name="connsiteY2" fmla="*/ 13678 h 15693"/>
              <a:gd name="connsiteX3" fmla="*/ 5771 w 5771"/>
              <a:gd name="connsiteY3" fmla="*/ 13089 h 15693"/>
              <a:gd name="connsiteX0" fmla="*/ 0 w 5771"/>
              <a:gd name="connsiteY0" fmla="*/ 6474 h 14298"/>
              <a:gd name="connsiteX1" fmla="*/ 1583 w 5771"/>
              <a:gd name="connsiteY1" fmla="*/ 1001 h 14298"/>
              <a:gd name="connsiteX2" fmla="*/ 4106 w 5771"/>
              <a:gd name="connsiteY2" fmla="*/ 12483 h 14298"/>
              <a:gd name="connsiteX3" fmla="*/ 5771 w 5771"/>
              <a:gd name="connsiteY3" fmla="*/ 11894 h 14298"/>
              <a:gd name="connsiteX0" fmla="*/ 0 w 5772"/>
              <a:gd name="connsiteY0" fmla="*/ 6474 h 14071"/>
              <a:gd name="connsiteX1" fmla="*/ 1583 w 5772"/>
              <a:gd name="connsiteY1" fmla="*/ 1001 h 14071"/>
              <a:gd name="connsiteX2" fmla="*/ 4106 w 5772"/>
              <a:gd name="connsiteY2" fmla="*/ 12483 h 14071"/>
              <a:gd name="connsiteX3" fmla="*/ 5772 w 5772"/>
              <a:gd name="connsiteY3" fmla="*/ 10531 h 14071"/>
              <a:gd name="connsiteX0" fmla="*/ 0 w 5772"/>
              <a:gd name="connsiteY0" fmla="*/ 6626 h 15131"/>
              <a:gd name="connsiteX1" fmla="*/ 1583 w 5772"/>
              <a:gd name="connsiteY1" fmla="*/ 1153 h 15131"/>
              <a:gd name="connsiteX2" fmla="*/ 4105 w 5772"/>
              <a:gd name="connsiteY2" fmla="*/ 13543 h 15131"/>
              <a:gd name="connsiteX3" fmla="*/ 5772 w 5772"/>
              <a:gd name="connsiteY3" fmla="*/ 10683 h 15131"/>
              <a:gd name="connsiteX0" fmla="*/ 0 w 5779"/>
              <a:gd name="connsiteY0" fmla="*/ 6626 h 14700"/>
              <a:gd name="connsiteX1" fmla="*/ 1583 w 5779"/>
              <a:gd name="connsiteY1" fmla="*/ 1153 h 14700"/>
              <a:gd name="connsiteX2" fmla="*/ 4105 w 5779"/>
              <a:gd name="connsiteY2" fmla="*/ 13543 h 14700"/>
              <a:gd name="connsiteX3" fmla="*/ 5779 w 5779"/>
              <a:gd name="connsiteY3" fmla="*/ 8094 h 14700"/>
            </a:gdLst>
            <a:ahLst/>
            <a:cxnLst>
              <a:cxn ang="0">
                <a:pos x="connsiteX0" y="connsiteY0"/>
              </a:cxn>
              <a:cxn ang="0">
                <a:pos x="connsiteX1" y="connsiteY1"/>
              </a:cxn>
              <a:cxn ang="0">
                <a:pos x="connsiteX2" y="connsiteY2"/>
              </a:cxn>
              <a:cxn ang="0">
                <a:pos x="connsiteX3" y="connsiteY3"/>
              </a:cxn>
            </a:cxnLst>
            <a:rect l="l" t="t" r="r" b="b"/>
            <a:pathLst>
              <a:path w="5779" h="14700">
                <a:moveTo>
                  <a:pt x="0" y="6626"/>
                </a:moveTo>
                <a:cubicBezTo>
                  <a:pt x="282" y="6398"/>
                  <a:pt x="899" y="0"/>
                  <a:pt x="1583" y="1153"/>
                </a:cubicBezTo>
                <a:cubicBezTo>
                  <a:pt x="2267" y="2306"/>
                  <a:pt x="3406" y="12386"/>
                  <a:pt x="4105" y="13543"/>
                </a:cubicBezTo>
                <a:cubicBezTo>
                  <a:pt x="4804" y="14700"/>
                  <a:pt x="5433" y="8304"/>
                  <a:pt x="5779" y="8094"/>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5748" y="20686"/>
            <a:ext cx="9153532" cy="409817"/>
          </a:xfrm>
          <a:custGeom>
            <a:avLst>
              <a:gd name="A1" fmla="val 0"/>
              <a:gd name="A2" fmla="val 0"/>
              <a:gd name="A3" fmla="val 0"/>
              <a:gd name="A4" fmla="val 0"/>
              <a:gd name="A5" fmla="val 0"/>
              <a:gd name="A6" fmla="val 0"/>
              <a:gd name="A7" fmla="val 0"/>
              <a:gd name="A8" fmla="val 0"/>
            </a:avLst>
            <a:gdLst>
              <a:gd name="connsiteX0" fmla="*/ 0 w 5766"/>
              <a:gd name="connsiteY0" fmla="*/ 732 h 1350"/>
              <a:gd name="connsiteX1" fmla="*/ 1638 w 5766"/>
              <a:gd name="connsiteY1" fmla="*/ 228 h 1350"/>
              <a:gd name="connsiteX2" fmla="*/ 4123 w 5766"/>
              <a:gd name="connsiteY2" fmla="*/ 1312 h 1350"/>
              <a:gd name="connsiteX3" fmla="*/ 5766 w 5766"/>
              <a:gd name="connsiteY3" fmla="*/ 0 h 1350"/>
              <a:gd name="connsiteX0" fmla="*/ 0 w 5768"/>
              <a:gd name="connsiteY0" fmla="*/ 601 h 1226"/>
              <a:gd name="connsiteX1" fmla="*/ 1638 w 5768"/>
              <a:gd name="connsiteY1" fmla="*/ 97 h 1226"/>
              <a:gd name="connsiteX2" fmla="*/ 4123 w 5768"/>
              <a:gd name="connsiteY2" fmla="*/ 1181 h 1226"/>
              <a:gd name="connsiteX3" fmla="*/ 5768 w 5768"/>
              <a:gd name="connsiteY3" fmla="*/ 364 h 1226"/>
              <a:gd name="connsiteX0" fmla="*/ 0 w 5761"/>
              <a:gd name="connsiteY0" fmla="*/ 285 h 1289"/>
              <a:gd name="connsiteX1" fmla="*/ 1631 w 5761"/>
              <a:gd name="connsiteY1" fmla="*/ 160 h 1289"/>
              <a:gd name="connsiteX2" fmla="*/ 4116 w 5761"/>
              <a:gd name="connsiteY2" fmla="*/ 1244 h 1289"/>
              <a:gd name="connsiteX3" fmla="*/ 5761 w 5761"/>
              <a:gd name="connsiteY3" fmla="*/ 427 h 1289"/>
              <a:gd name="connsiteX0" fmla="*/ 0 w 5761"/>
              <a:gd name="connsiteY0" fmla="*/ 728 h 1805"/>
              <a:gd name="connsiteX1" fmla="*/ 1495 w 5761"/>
              <a:gd name="connsiteY1" fmla="*/ 160 h 1805"/>
              <a:gd name="connsiteX2" fmla="*/ 4116 w 5761"/>
              <a:gd name="connsiteY2" fmla="*/ 1687 h 1805"/>
              <a:gd name="connsiteX3" fmla="*/ 5761 w 5761"/>
              <a:gd name="connsiteY3" fmla="*/ 870 h 1805"/>
              <a:gd name="connsiteX0" fmla="*/ 0 w 5762"/>
              <a:gd name="connsiteY0" fmla="*/ 728 h 1888"/>
              <a:gd name="connsiteX1" fmla="*/ 1495 w 5762"/>
              <a:gd name="connsiteY1" fmla="*/ 160 h 1888"/>
              <a:gd name="connsiteX2" fmla="*/ 4116 w 5762"/>
              <a:gd name="connsiteY2" fmla="*/ 1687 h 1888"/>
              <a:gd name="connsiteX3" fmla="*/ 5762 w 5762"/>
              <a:gd name="connsiteY3" fmla="*/ 1364 h 1888"/>
              <a:gd name="connsiteX0" fmla="*/ 0 w 5762"/>
              <a:gd name="connsiteY0" fmla="*/ 737 h 1953"/>
              <a:gd name="connsiteX1" fmla="*/ 1495 w 5762"/>
              <a:gd name="connsiteY1" fmla="*/ 169 h 1953"/>
              <a:gd name="connsiteX2" fmla="*/ 4120 w 5762"/>
              <a:gd name="connsiteY2" fmla="*/ 1752 h 1953"/>
              <a:gd name="connsiteX3" fmla="*/ 5762 w 5762"/>
              <a:gd name="connsiteY3" fmla="*/ 1373 h 1953"/>
              <a:gd name="connsiteX0" fmla="*/ 0 w 5762"/>
              <a:gd name="connsiteY0" fmla="*/ 1118 h 2397"/>
              <a:gd name="connsiteX1" fmla="*/ 1501 w 5762"/>
              <a:gd name="connsiteY1" fmla="*/ 169 h 2397"/>
              <a:gd name="connsiteX2" fmla="*/ 4120 w 5762"/>
              <a:gd name="connsiteY2" fmla="*/ 2133 h 2397"/>
              <a:gd name="connsiteX3" fmla="*/ 5762 w 5762"/>
              <a:gd name="connsiteY3" fmla="*/ 1754 h 2397"/>
              <a:gd name="connsiteX0" fmla="*/ 0 w 5762"/>
              <a:gd name="connsiteY0" fmla="*/ 1110 h 2389"/>
              <a:gd name="connsiteX1" fmla="*/ 1501 w 5762"/>
              <a:gd name="connsiteY1" fmla="*/ 161 h 2389"/>
              <a:gd name="connsiteX2" fmla="*/ 4120 w 5762"/>
              <a:gd name="connsiteY2" fmla="*/ 2125 h 2389"/>
              <a:gd name="connsiteX3" fmla="*/ 5762 w 5762"/>
              <a:gd name="connsiteY3" fmla="*/ 1746 h 2389"/>
              <a:gd name="connsiteX0" fmla="*/ 0 w 5765"/>
              <a:gd name="connsiteY0" fmla="*/ 1110 h 2399"/>
              <a:gd name="connsiteX1" fmla="*/ 1501 w 5765"/>
              <a:gd name="connsiteY1" fmla="*/ 161 h 2399"/>
              <a:gd name="connsiteX2" fmla="*/ 4120 w 5765"/>
              <a:gd name="connsiteY2" fmla="*/ 2125 h 2399"/>
              <a:gd name="connsiteX3" fmla="*/ 5765 w 5765"/>
              <a:gd name="connsiteY3" fmla="*/ 1802 h 2399"/>
              <a:gd name="connsiteX0" fmla="*/ 0 w 5752"/>
              <a:gd name="connsiteY0" fmla="*/ 1110 h 2353"/>
              <a:gd name="connsiteX1" fmla="*/ 1501 w 5752"/>
              <a:gd name="connsiteY1" fmla="*/ 161 h 2353"/>
              <a:gd name="connsiteX2" fmla="*/ 4120 w 5752"/>
              <a:gd name="connsiteY2" fmla="*/ 2125 h 2353"/>
              <a:gd name="connsiteX3" fmla="*/ 5752 w 5752"/>
              <a:gd name="connsiteY3" fmla="*/ 1530 h 2353"/>
            </a:gdLst>
            <a:ahLst/>
            <a:cxnLst>
              <a:cxn ang="0">
                <a:pos x="connsiteX0" y="connsiteY0"/>
              </a:cxn>
              <a:cxn ang="0">
                <a:pos x="connsiteX1" y="connsiteY1"/>
              </a:cxn>
              <a:cxn ang="0">
                <a:pos x="connsiteX2" y="connsiteY2"/>
              </a:cxn>
              <a:cxn ang="0">
                <a:pos x="connsiteX3" y="connsiteY3"/>
              </a:cxn>
            </a:cxnLst>
            <a:rect l="l" t="t" r="r" b="b"/>
            <a:pathLst>
              <a:path w="5752" h="2353">
                <a:moveTo>
                  <a:pt x="0" y="1110"/>
                </a:moveTo>
                <a:cubicBezTo>
                  <a:pt x="273" y="1025"/>
                  <a:pt x="705" y="0"/>
                  <a:pt x="1501" y="161"/>
                </a:cubicBezTo>
                <a:cubicBezTo>
                  <a:pt x="2188" y="330"/>
                  <a:pt x="3412" y="1897"/>
                  <a:pt x="4120" y="2125"/>
                </a:cubicBezTo>
                <a:cubicBezTo>
                  <a:pt x="4828" y="2353"/>
                  <a:pt x="5410" y="1700"/>
                  <a:pt x="5752" y="153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pic>
        <p:nvPicPr>
          <p:cNvPr id="16" name="Picture 9" descr="ACIS">
            <a:hlinkClick r:id="rId13" tooltip="Advanced Computing and Information Systems Laboratory"/>
          </p:cNvPr>
          <p:cNvPicPr>
            <a:picLocks noChangeAspect="1" noChangeArrowheads="1"/>
          </p:cNvPicPr>
          <p:nvPr/>
        </p:nvPicPr>
        <p:blipFill>
          <a:blip r:embed="rId14" cstate="print"/>
          <a:srcRect/>
          <a:stretch>
            <a:fillRect/>
          </a:stretch>
        </p:blipFill>
        <p:spPr bwMode="auto">
          <a:xfrm>
            <a:off x="122238" y="6716713"/>
            <a:ext cx="455612" cy="119062"/>
          </a:xfrm>
          <a:prstGeom prst="rect">
            <a:avLst/>
          </a:prstGeom>
          <a:noFill/>
        </p:spPr>
      </p:pic>
      <p:grpSp>
        <p:nvGrpSpPr>
          <p:cNvPr id="2" name="Group 10"/>
          <p:cNvGrpSpPr>
            <a:grpSpLocks/>
          </p:cNvGrpSpPr>
          <p:nvPr/>
        </p:nvGrpSpPr>
        <p:grpSpPr bwMode="auto">
          <a:xfrm>
            <a:off x="685800" y="6750050"/>
            <a:ext cx="5222875" cy="87313"/>
            <a:chOff x="509" y="2547"/>
            <a:chExt cx="4790" cy="72"/>
          </a:xfrm>
        </p:grpSpPr>
        <p:sp>
          <p:nvSpPr>
            <p:cNvPr id="19" name="Rectangle 11"/>
            <p:cNvSpPr>
              <a:spLocks noChangeArrowheads="1"/>
            </p:cNvSpPr>
            <p:nvPr userDrawn="1"/>
          </p:nvSpPr>
          <p:spPr bwMode="blackWhite">
            <a:xfrm flipV="1">
              <a:off x="509" y="2547"/>
              <a:ext cx="4790" cy="48"/>
            </a:xfrm>
            <a:prstGeom prst="rect">
              <a:avLst/>
            </a:prstGeom>
            <a:gradFill rotWithShape="1">
              <a:gsLst>
                <a:gs pos="0">
                  <a:srgbClr val="3333CC"/>
                </a:gs>
                <a:gs pos="100000">
                  <a:srgbClr val="3333CC">
                    <a:gamma/>
                    <a:tint val="0"/>
                    <a:invGamma/>
                  </a:srgbClr>
                </a:gs>
              </a:gsLst>
              <a:lin ang="0" scaled="1"/>
            </a:gradFill>
            <a:ln w="50800" algn="ctr">
              <a:noFill/>
              <a:miter lim="800000"/>
              <a:headEnd/>
              <a:tailEnd/>
            </a:ln>
            <a:effectLst/>
          </p:spPr>
          <p:txBody>
            <a:bodyPr wrap="none" anchor="ctr"/>
            <a:lstStyle/>
            <a:p>
              <a:endParaRPr lang="en-US"/>
            </a:p>
          </p:txBody>
        </p:sp>
        <p:sp>
          <p:nvSpPr>
            <p:cNvPr id="20" name="Rectangle 12"/>
            <p:cNvSpPr>
              <a:spLocks noChangeArrowheads="1"/>
            </p:cNvSpPr>
            <p:nvPr userDrawn="1"/>
          </p:nvSpPr>
          <p:spPr bwMode="blackWhite">
            <a:xfrm flipV="1">
              <a:off x="509" y="2595"/>
              <a:ext cx="4790" cy="24"/>
            </a:xfrm>
            <a:prstGeom prst="rect">
              <a:avLst/>
            </a:prstGeom>
            <a:gradFill rotWithShape="1">
              <a:gsLst>
                <a:gs pos="0">
                  <a:srgbClr val="CC0000"/>
                </a:gs>
                <a:gs pos="100000">
                  <a:srgbClr val="CC0000">
                    <a:gamma/>
                    <a:tint val="0"/>
                    <a:invGamma/>
                  </a:srgbClr>
                </a:gs>
              </a:gsLst>
              <a:lin ang="0" scaled="1"/>
            </a:gradFill>
            <a:ln w="50800" algn="ctr">
              <a:noFill/>
              <a:miter lim="800000"/>
              <a:headEnd/>
              <a:tailEnd/>
            </a:ln>
            <a:effectLst/>
          </p:spPr>
          <p:txBody>
            <a:bodyPr wrap="none" anchor="ctr"/>
            <a:lstStyle/>
            <a:p>
              <a:endParaRPr lang="en-US"/>
            </a:p>
          </p:txBody>
        </p:sp>
      </p:grpSp>
      <p:sp>
        <p:nvSpPr>
          <p:cNvPr id="21" name="Text Box 8"/>
          <p:cNvSpPr txBox="1">
            <a:spLocks noChangeArrowheads="1"/>
          </p:cNvSpPr>
          <p:nvPr/>
        </p:nvSpPr>
        <p:spPr bwMode="auto">
          <a:xfrm>
            <a:off x="4800600" y="6638925"/>
            <a:ext cx="2805576" cy="230832"/>
          </a:xfrm>
          <a:prstGeom prst="rect">
            <a:avLst/>
          </a:prstGeom>
          <a:noFill/>
          <a:ln w="9525">
            <a:noFill/>
            <a:miter lim="800000"/>
            <a:headEnd/>
            <a:tailEnd/>
          </a:ln>
          <a:effectLst/>
        </p:spPr>
        <p:txBody>
          <a:bodyPr wrap="none">
            <a:spAutoFit/>
          </a:bodyPr>
          <a:lstStyle/>
          <a:p>
            <a:pPr algn="l" eaLnBrk="0" hangingPunct="0"/>
            <a:r>
              <a:rPr lang="en-US" sz="900" b="1" dirty="0">
                <a:solidFill>
                  <a:srgbClr val="3366FF"/>
                </a:solidFill>
                <a:latin typeface="Arial Narrow" pitchFamily="34" charset="0"/>
                <a:cs typeface="Arial" pitchFamily="34" charset="0"/>
              </a:rPr>
              <a:t>A</a:t>
            </a:r>
            <a:r>
              <a:rPr lang="en-US" sz="900" b="1" dirty="0">
                <a:solidFill>
                  <a:srgbClr val="080808"/>
                </a:solidFill>
                <a:latin typeface="Arial Narrow" pitchFamily="34" charset="0"/>
                <a:cs typeface="Arial" pitchFamily="34" charset="0"/>
              </a:rPr>
              <a:t>dvanced </a:t>
            </a:r>
            <a:r>
              <a:rPr lang="en-US" sz="900" b="1" dirty="0">
                <a:solidFill>
                  <a:srgbClr val="3366FF"/>
                </a:solidFill>
                <a:latin typeface="Arial Narrow" pitchFamily="34" charset="0"/>
                <a:cs typeface="Arial" pitchFamily="34" charset="0"/>
              </a:rPr>
              <a:t>C</a:t>
            </a:r>
            <a:r>
              <a:rPr lang="en-US" sz="900" b="1" dirty="0">
                <a:solidFill>
                  <a:srgbClr val="080808"/>
                </a:solidFill>
                <a:latin typeface="Arial Narrow" pitchFamily="34" charset="0"/>
                <a:cs typeface="Arial" pitchFamily="34" charset="0"/>
              </a:rPr>
              <a:t>omputing and </a:t>
            </a:r>
            <a:r>
              <a:rPr lang="en-US" sz="900" b="1" dirty="0">
                <a:solidFill>
                  <a:srgbClr val="3366FF"/>
                </a:solidFill>
                <a:latin typeface="Arial Narrow" pitchFamily="34" charset="0"/>
                <a:cs typeface="Arial" pitchFamily="34" charset="0"/>
              </a:rPr>
              <a:t>I</a:t>
            </a:r>
            <a:r>
              <a:rPr lang="en-US" sz="900" b="1" dirty="0">
                <a:solidFill>
                  <a:srgbClr val="080808"/>
                </a:solidFill>
                <a:latin typeface="Arial Narrow" pitchFamily="34" charset="0"/>
                <a:cs typeface="Arial" pitchFamily="34" charset="0"/>
              </a:rPr>
              <a:t>nformation </a:t>
            </a:r>
            <a:r>
              <a:rPr lang="en-US" sz="900" b="1" dirty="0">
                <a:solidFill>
                  <a:srgbClr val="3366FF"/>
                </a:solidFill>
                <a:latin typeface="Arial Narrow" pitchFamily="34" charset="0"/>
                <a:cs typeface="Arial" pitchFamily="34" charset="0"/>
              </a:rPr>
              <a:t>S</a:t>
            </a:r>
            <a:r>
              <a:rPr lang="en-US" sz="900" b="1" dirty="0">
                <a:solidFill>
                  <a:srgbClr val="080808"/>
                </a:solidFill>
                <a:latin typeface="Arial Narrow" pitchFamily="34" charset="0"/>
                <a:cs typeface="Arial" pitchFamily="34" charset="0"/>
              </a:rPr>
              <a:t>ystems laboratory</a:t>
            </a:r>
          </a:p>
        </p:txBody>
      </p:sp>
      <p:pic>
        <p:nvPicPr>
          <p:cNvPr id="12290" name="Picture 2" descr="UF Signature">
            <a:hlinkClick r:id="rId15"/>
          </p:cNvPr>
          <p:cNvPicPr>
            <a:picLocks noChangeAspect="1" noChangeArrowheads="1"/>
          </p:cNvPicPr>
          <p:nvPr/>
        </p:nvPicPr>
        <p:blipFill>
          <a:blip r:embed="rId16" cstate="print">
            <a:clrChange>
              <a:clrFrom>
                <a:srgbClr val="FFFFFF"/>
              </a:clrFrom>
              <a:clrTo>
                <a:srgbClr val="FFFFFF">
                  <a:alpha val="0"/>
                </a:srgbClr>
              </a:clrTo>
            </a:clrChange>
          </a:blip>
          <a:srcRect/>
          <a:stretch>
            <a:fillRect/>
          </a:stretch>
        </p:blipFill>
        <p:spPr bwMode="auto">
          <a:xfrm>
            <a:off x="8161713" y="6674040"/>
            <a:ext cx="816032" cy="159021"/>
          </a:xfrm>
          <a:prstGeom prst="rect">
            <a:avLst/>
          </a:prstGeom>
          <a:noFill/>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j-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j-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j-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j-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j-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invertnet.org/" TargetMode="External"/><Relationship Id="rId7" Type="http://schemas.openxmlformats.org/officeDocument/2006/relationships/hyperlink" Target="http://hasbrouck.asu.edu/symbiota/portal/index.php"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ymbiota.org/bryophytes/index.php" TargetMode="External"/><Relationship Id="rId5" Type="http://schemas.openxmlformats.org/officeDocument/2006/relationships/hyperlink" Target="http://symbiota.org/nalichens/index.php" TargetMode="External"/><Relationship Id="rId4" Type="http://schemas.openxmlformats.org/officeDocument/2006/relationships/hyperlink" Target="http://tcn.amnh.org/" TargetMode="External"/><Relationship Id="rId9" Type="http://schemas.openxmlformats.org/officeDocument/2006/relationships/image" Target="../media/image14.jpe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mailto:fortes@ufl.edu"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jpe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 Id="rId9" Type="http://schemas.openxmlformats.org/officeDocument/2006/relationships/image" Target="../media/image13.png"/></Relationships>
</file>

<file path=ppt/slides/_rels/slide3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31800" y="4101564"/>
            <a:ext cx="2837228" cy="2146836"/>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rot="16200000">
            <a:off x="3531346" y="3337095"/>
            <a:ext cx="2142549" cy="3088359"/>
          </a:xfrm>
          <a:prstGeom prst="rect">
            <a:avLst/>
          </a:prstGeom>
          <a:scene3d>
            <a:camera prst="orthographicFront">
              <a:rot lat="0" lon="0" rev="16200000"/>
            </a:camera>
            <a:lightRig rig="threePt" dir="t"/>
          </a:scene3d>
        </p:spPr>
      </p:pic>
      <p:sp>
        <p:nvSpPr>
          <p:cNvPr id="28" name="TextBox 27"/>
          <p:cNvSpPr txBox="1"/>
          <p:nvPr/>
        </p:nvSpPr>
        <p:spPr>
          <a:xfrm>
            <a:off x="0" y="6396335"/>
            <a:ext cx="9144000" cy="461665"/>
          </a:xfrm>
          <a:prstGeom prst="rect">
            <a:avLst/>
          </a:prstGeom>
          <a:solidFill>
            <a:srgbClr val="6AA850"/>
          </a:solidFill>
        </p:spPr>
        <p:txBody>
          <a:bodyPr wrap="square" rtlCol="0">
            <a:spAutoFit/>
          </a:bodyPr>
          <a:lstStyle/>
          <a:p>
            <a:pPr algn="ctr"/>
            <a:endParaRPr lang="en-US" sz="2400" b="1" dirty="0"/>
          </a:p>
        </p:txBody>
      </p:sp>
      <p:sp>
        <p:nvSpPr>
          <p:cNvPr id="24" name="TextBox 23"/>
          <p:cNvSpPr txBox="1"/>
          <p:nvPr/>
        </p:nvSpPr>
        <p:spPr>
          <a:xfrm>
            <a:off x="0" y="0"/>
            <a:ext cx="9144000" cy="230832"/>
          </a:xfrm>
          <a:prstGeom prst="rect">
            <a:avLst/>
          </a:prstGeom>
          <a:solidFill>
            <a:srgbClr val="6AA850"/>
          </a:solidFill>
        </p:spPr>
        <p:txBody>
          <a:bodyPr wrap="square" rtlCol="0">
            <a:spAutoFit/>
          </a:bodyPr>
          <a:lstStyle/>
          <a:p>
            <a:pPr algn="ctr"/>
            <a:endParaRPr lang="en-US" sz="900" b="1" dirty="0"/>
          </a:p>
        </p:txBody>
      </p:sp>
      <p:pic>
        <p:nvPicPr>
          <p:cNvPr id="9" name="Picture 8"/>
          <p:cNvPicPr>
            <a:picLocks noChangeAspect="1"/>
          </p:cNvPicPr>
          <p:nvPr/>
        </p:nvPicPr>
        <p:blipFill>
          <a:blip r:embed="rId5" cstate="print">
            <a:extLst>
              <a:ext uri="{28A0092B-C50C-407E-A947-70E740481C1C}">
                <a14:useLocalDpi xmlns:a14="http://schemas.microsoft.com/office/drawing/2010/main" xmlns="" val="0"/>
              </a:ext>
            </a:extLst>
          </a:blip>
          <a:srcRect l="7639" r="7917"/>
          <a:stretch>
            <a:fillRect/>
          </a:stretch>
        </p:blipFill>
        <p:spPr>
          <a:xfrm>
            <a:off x="6705600" y="304800"/>
            <a:ext cx="2438400" cy="2286000"/>
          </a:xfrm>
          <a:prstGeom prst="rect">
            <a:avLst/>
          </a:prstGeom>
        </p:spPr>
      </p:pic>
      <p:pic>
        <p:nvPicPr>
          <p:cNvPr id="12" name="Picture 6" descr="https://www.idigbio.org/wiki/_media/idigbio_logo_rgb.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0" y="304800"/>
            <a:ext cx="3763617" cy="116291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3886200" y="5791200"/>
            <a:ext cx="184666" cy="369332"/>
          </a:xfrm>
          <a:prstGeom prst="rect">
            <a:avLst/>
          </a:prstGeom>
        </p:spPr>
        <p:txBody>
          <a:bodyPr wrap="none">
            <a:spAutoFit/>
          </a:bodyPr>
          <a:lstStyle/>
          <a:p>
            <a:endParaRPr lang="en-US" b="1" dirty="0">
              <a:solidFill>
                <a:srgbClr val="000000"/>
              </a:solidFill>
            </a:endParaRPr>
          </a:p>
        </p:txBody>
      </p:sp>
      <p:pic>
        <p:nvPicPr>
          <p:cNvPr id="5" name="Picture 4" descr="Day 1 imaging station crop1.jpg"/>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6324600" y="2724352"/>
            <a:ext cx="2743200" cy="2000048"/>
          </a:xfrm>
          <a:prstGeom prst="rect">
            <a:avLst/>
          </a:prstGeom>
        </p:spPr>
      </p:pic>
      <p:pic>
        <p:nvPicPr>
          <p:cNvPr id="13" name="Picture 12" descr="C:\Users\dpaul\Downloads\nsf1.tif"/>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304800" y="6096000"/>
            <a:ext cx="660504" cy="663982"/>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descr="images.jpeg"/>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5842000" y="4775200"/>
            <a:ext cx="2082800" cy="1625600"/>
          </a:xfrm>
          <a:prstGeom prst="rect">
            <a:avLst/>
          </a:prstGeom>
        </p:spPr>
      </p:pic>
      <p:pic>
        <p:nvPicPr>
          <p:cNvPr id="7" name="Picture 6" descr="images-1.jpeg"/>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0" y="1838283"/>
            <a:ext cx="2133600" cy="2124117"/>
          </a:xfrm>
          <a:prstGeom prst="rect">
            <a:avLst/>
          </a:prstGeom>
        </p:spPr>
      </p:pic>
      <p:sp>
        <p:nvSpPr>
          <p:cNvPr id="14" name="Rectangle 13"/>
          <p:cNvSpPr/>
          <p:nvPr/>
        </p:nvSpPr>
        <p:spPr>
          <a:xfrm>
            <a:off x="2133600" y="1447800"/>
            <a:ext cx="4800600" cy="892552"/>
          </a:xfrm>
          <a:prstGeom prst="rect">
            <a:avLst/>
          </a:prstGeom>
        </p:spPr>
        <p:txBody>
          <a:bodyPr wrap="square">
            <a:spAutoFit/>
          </a:bodyPr>
          <a:lstStyle/>
          <a:p>
            <a:r>
              <a:rPr lang="en-US" sz="2800" b="1" dirty="0" smtClean="0"/>
              <a:t>iDigBio Cloud and Appliances: </a:t>
            </a:r>
            <a:r>
              <a:rPr lang="en-US" sz="2400" b="1" dirty="0" smtClean="0"/>
              <a:t>Concept, Processes and Progress</a:t>
            </a:r>
            <a:endParaRPr lang="en-US" b="1" dirty="0"/>
          </a:p>
        </p:txBody>
      </p:sp>
      <p:sp>
        <p:nvSpPr>
          <p:cNvPr id="15" name="Subtitle 2"/>
          <p:cNvSpPr txBox="1">
            <a:spLocks/>
          </p:cNvSpPr>
          <p:nvPr/>
        </p:nvSpPr>
        <p:spPr>
          <a:xfrm>
            <a:off x="2133600" y="2362200"/>
            <a:ext cx="4572000" cy="807720"/>
          </a:xfrm>
          <a:prstGeom prst="rect">
            <a:avLst/>
          </a:prstGeom>
        </p:spPr>
        <p:txBody>
          <a:bodyPr>
            <a:normAutofit fontScale="92500" lnSpcReduction="10000"/>
          </a:bodyPr>
          <a:lstStyle/>
          <a:p>
            <a:pPr marL="274320" marR="0" lvl="0" indent="-274320" algn="ctr" defTabSz="914400" rtl="0" eaLnBrk="1" fontAlgn="auto" latinLnBrk="0" hangingPunct="1">
              <a:lnSpc>
                <a:spcPct val="100000"/>
              </a:lnSpc>
              <a:spcBef>
                <a:spcPct val="20000"/>
              </a:spcBef>
              <a:spcAft>
                <a:spcPts val="0"/>
              </a:spcAft>
              <a:buClr>
                <a:schemeClr val="accent3"/>
              </a:buClr>
              <a:buSzPct val="95000"/>
              <a:tabLst/>
              <a:defRPr/>
            </a:pPr>
            <a:r>
              <a:rPr kumimoji="0" lang="en-US" sz="2800" b="0" i="0" u="none" strike="noStrike" kern="1200" cap="none" spc="0" normalizeH="0" baseline="0" noProof="0" dirty="0" smtClean="0">
                <a:ln>
                  <a:noFill/>
                </a:ln>
                <a:solidFill>
                  <a:srgbClr val="0070C0"/>
                </a:solidFill>
                <a:effectLst/>
                <a:uLnTx/>
                <a:uFillTx/>
                <a:latin typeface="+mj-lt"/>
                <a:ea typeface="+mn-ea"/>
                <a:cs typeface="+mn-cs"/>
              </a:rPr>
              <a:t>Jose Fortes</a:t>
            </a:r>
            <a:r>
              <a:rPr kumimoji="0" lang="en-US" sz="2800" b="0" i="0" u="none" strike="noStrike" kern="1200" cap="none" spc="0" normalizeH="0" noProof="0" dirty="0" smtClean="0">
                <a:ln>
                  <a:noFill/>
                </a:ln>
                <a:solidFill>
                  <a:srgbClr val="0070C0"/>
                </a:solidFill>
                <a:effectLst/>
                <a:uLnTx/>
                <a:uFillTx/>
                <a:latin typeface="+mj-lt"/>
                <a:ea typeface="+mn-ea"/>
                <a:cs typeface="+mn-cs"/>
              </a:rPr>
              <a:t> </a:t>
            </a:r>
          </a:p>
          <a:p>
            <a:pPr marL="274320" marR="0" lvl="0" indent="-274320" algn="ctr" defTabSz="914400" rtl="0" eaLnBrk="1" fontAlgn="auto" latinLnBrk="0" hangingPunct="1">
              <a:lnSpc>
                <a:spcPct val="100000"/>
              </a:lnSpc>
              <a:spcBef>
                <a:spcPct val="20000"/>
              </a:spcBef>
              <a:spcAft>
                <a:spcPts val="0"/>
              </a:spcAft>
              <a:buClr>
                <a:schemeClr val="accent3"/>
              </a:buClr>
              <a:buSzPct val="95000"/>
              <a:tabLst/>
              <a:defRPr/>
            </a:pPr>
            <a:r>
              <a:rPr kumimoji="0" lang="en-US" sz="2000" b="0" i="0" u="none" strike="noStrike" kern="1200" cap="none" spc="0" normalizeH="0" baseline="0" noProof="0" dirty="0" smtClean="0">
                <a:ln>
                  <a:noFill/>
                </a:ln>
                <a:solidFill>
                  <a:srgbClr val="0070C0"/>
                </a:solidFill>
                <a:effectLst/>
                <a:uLnTx/>
                <a:uFillTx/>
                <a:latin typeface="+mj-lt"/>
                <a:ea typeface="+mn-ea"/>
                <a:cs typeface="+mn-cs"/>
              </a:rPr>
              <a:t>(on behalf of the iDigBio IT team)</a:t>
            </a:r>
            <a:endParaRPr kumimoji="0" lang="en-US" sz="2000" b="0" i="0" u="none" strike="noStrike" kern="1200" cap="none" spc="0" normalizeH="0" baseline="0" noProof="0" dirty="0">
              <a:ln>
                <a:noFill/>
              </a:ln>
              <a:solidFill>
                <a:srgbClr val="0070C0"/>
              </a:solidFill>
              <a:effectLst/>
              <a:uLnTx/>
              <a:uFillTx/>
              <a:latin typeface="+mj-lt"/>
              <a:ea typeface="+mn-ea"/>
              <a:cs typeface="+mn-cs"/>
            </a:endParaRPr>
          </a:p>
        </p:txBody>
      </p:sp>
    </p:spTree>
    <p:extLst>
      <p:ext uri="{BB962C8B-B14F-4D97-AF65-F5344CB8AC3E}">
        <p14:creationId xmlns:p14="http://schemas.microsoft.com/office/powerpoint/2010/main" xmlns="" val="1042655525"/>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07-06 at 2.02.07 PM.png"/>
          <p:cNvPicPr>
            <a:picLocks noChangeAspect="1"/>
          </p:cNvPicPr>
          <p:nvPr/>
        </p:nvPicPr>
        <p:blipFill rotWithShape="1">
          <a:blip r:embed="rId2" cstate="print">
            <a:extLst>
              <a:ext uri="{28A0092B-C50C-407E-A947-70E740481C1C}">
                <a14:useLocalDpi xmlns="" xmlns:a14="http://schemas.microsoft.com/office/drawing/2010/main" val="0"/>
              </a:ext>
            </a:extLst>
          </a:blip>
          <a:srcRect t="7749" r="17344"/>
          <a:stretch/>
        </p:blipFill>
        <p:spPr>
          <a:xfrm>
            <a:off x="423289" y="1019765"/>
            <a:ext cx="8205559" cy="5610544"/>
          </a:xfrm>
          <a:prstGeom prst="rect">
            <a:avLst/>
          </a:prstGeom>
        </p:spPr>
      </p:pic>
      <p:sp>
        <p:nvSpPr>
          <p:cNvPr id="5" name="TextBox 4"/>
          <p:cNvSpPr txBox="1"/>
          <p:nvPr/>
        </p:nvSpPr>
        <p:spPr>
          <a:xfrm>
            <a:off x="1462270" y="311879"/>
            <a:ext cx="6095739" cy="707886"/>
          </a:xfrm>
          <a:prstGeom prst="rect">
            <a:avLst/>
          </a:prstGeom>
          <a:noFill/>
        </p:spPr>
        <p:txBody>
          <a:bodyPr wrap="none" rtlCol="0">
            <a:spAutoFit/>
          </a:bodyPr>
          <a:lstStyle/>
          <a:p>
            <a:pPr defTabSz="457200"/>
            <a:r>
              <a:rPr lang="en-US" sz="4000" dirty="0" err="1" smtClean="0">
                <a:solidFill>
                  <a:srgbClr val="4F81BD">
                    <a:lumMod val="75000"/>
                  </a:srgbClr>
                </a:solidFill>
                <a:latin typeface="Calibri"/>
              </a:rPr>
              <a:t>iDigBio</a:t>
            </a:r>
            <a:r>
              <a:rPr lang="en-US" sz="4000" dirty="0" smtClean="0">
                <a:solidFill>
                  <a:srgbClr val="4F81BD">
                    <a:lumMod val="75000"/>
                  </a:srgbClr>
                </a:solidFill>
                <a:latin typeface="Calibri"/>
              </a:rPr>
              <a:t> Data Portal:  Tutorial</a:t>
            </a:r>
            <a:endParaRPr lang="en-US" sz="4000" dirty="0">
              <a:solidFill>
                <a:srgbClr val="4F81BD">
                  <a:lumMod val="75000"/>
                </a:srgbClr>
              </a:solidFill>
              <a:latin typeface="Calibri"/>
            </a:endParaRPr>
          </a:p>
        </p:txBody>
      </p:sp>
    </p:spTree>
    <p:extLst>
      <p:ext uri="{BB962C8B-B14F-4D97-AF65-F5344CB8AC3E}">
        <p14:creationId xmlns="" xmlns:p14="http://schemas.microsoft.com/office/powerpoint/2010/main" val="222764835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07-06 at 2.03.16 PM.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1501014"/>
            <a:ext cx="9144000" cy="5066766"/>
          </a:xfrm>
          <a:prstGeom prst="rect">
            <a:avLst/>
          </a:prstGeom>
        </p:spPr>
      </p:pic>
      <p:sp>
        <p:nvSpPr>
          <p:cNvPr id="6" name="Title 1"/>
          <p:cNvSpPr txBox="1">
            <a:spLocks/>
          </p:cNvSpPr>
          <p:nvPr/>
        </p:nvSpPr>
        <p:spPr>
          <a:xfrm>
            <a:off x="457200" y="76200"/>
            <a:ext cx="8229600"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smtClean="0">
                <a:ln>
                  <a:noFill/>
                </a:ln>
                <a:solidFill>
                  <a:schemeClr val="tx2"/>
                </a:solidFill>
                <a:effectLst/>
                <a:uLnTx/>
                <a:uFillTx/>
                <a:latin typeface="+mj-lt"/>
                <a:ea typeface="+mj-ea"/>
                <a:cs typeface="+mj-cs"/>
              </a:rPr>
              <a:t>iDigBio data portal v0:</a:t>
            </a:r>
            <a:r>
              <a:rPr kumimoji="0" lang="en-US" sz="5000" b="0" i="0" u="none" strike="noStrike" kern="1200" cap="none" spc="0" normalizeH="0" noProof="0" dirty="0" smtClean="0">
                <a:ln>
                  <a:noFill/>
                </a:ln>
                <a:solidFill>
                  <a:schemeClr val="tx2"/>
                </a:solidFill>
                <a:effectLst/>
                <a:uLnTx/>
                <a:uFillTx/>
                <a:latin typeface="+mj-lt"/>
                <a:ea typeface="+mj-ea"/>
                <a:cs typeface="+mj-cs"/>
              </a:rPr>
              <a:t> search</a:t>
            </a:r>
            <a:endParaRPr kumimoji="0" lang="en-US" sz="5000" b="0" i="0" u="none" strike="noStrike" kern="1200" cap="none" spc="0" normalizeH="0" baseline="0" noProof="0" dirty="0">
              <a:ln>
                <a:noFill/>
              </a:ln>
              <a:solidFill>
                <a:schemeClr val="tx2"/>
              </a:solidFill>
              <a:effectLst/>
              <a:uLnTx/>
              <a:uFillTx/>
              <a:latin typeface="+mj-lt"/>
              <a:ea typeface="+mj-ea"/>
              <a:cs typeface="+mj-cs"/>
            </a:endParaRPr>
          </a:p>
        </p:txBody>
      </p:sp>
    </p:spTree>
    <p:extLst>
      <p:ext uri="{BB962C8B-B14F-4D97-AF65-F5344CB8AC3E}">
        <p14:creationId xmlns="" xmlns:p14="http://schemas.microsoft.com/office/powerpoint/2010/main" val="24559461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07-06 at 2.03.35 PM.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1096896"/>
            <a:ext cx="9144000" cy="5389756"/>
          </a:xfrm>
          <a:prstGeom prst="rect">
            <a:avLst/>
          </a:prstGeom>
        </p:spPr>
      </p:pic>
      <p:sp>
        <p:nvSpPr>
          <p:cNvPr id="4" name="Title 1"/>
          <p:cNvSpPr txBox="1">
            <a:spLocks/>
          </p:cNvSpPr>
          <p:nvPr/>
        </p:nvSpPr>
        <p:spPr>
          <a:xfrm>
            <a:off x="152400" y="76200"/>
            <a:ext cx="8839200"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smtClean="0">
                <a:ln>
                  <a:noFill/>
                </a:ln>
                <a:solidFill>
                  <a:schemeClr val="tx2"/>
                </a:solidFill>
                <a:effectLst/>
                <a:uLnTx/>
                <a:uFillTx/>
                <a:latin typeface="+mj-lt"/>
                <a:ea typeface="+mj-ea"/>
                <a:cs typeface="+mj-cs"/>
              </a:rPr>
              <a:t>iDigBio data portal v0:</a:t>
            </a:r>
            <a:r>
              <a:rPr kumimoji="0" lang="en-US" sz="5000" b="0" i="0" u="none" strike="noStrike" kern="1200" cap="none" spc="0" normalizeH="0" noProof="0" dirty="0" smtClean="0">
                <a:ln>
                  <a:noFill/>
                </a:ln>
                <a:solidFill>
                  <a:schemeClr val="tx2"/>
                </a:solidFill>
                <a:effectLst/>
                <a:uLnTx/>
                <a:uFillTx/>
                <a:latin typeface="+mj-lt"/>
                <a:ea typeface="+mj-ea"/>
                <a:cs typeface="+mj-cs"/>
              </a:rPr>
              <a:t> record info</a:t>
            </a:r>
            <a:endParaRPr kumimoji="0" lang="en-US" sz="5000" b="0" i="0" u="none" strike="noStrike" kern="1200" cap="none" spc="0" normalizeH="0" baseline="0" noProof="0" dirty="0">
              <a:ln>
                <a:noFill/>
              </a:ln>
              <a:solidFill>
                <a:schemeClr val="tx2"/>
              </a:solidFill>
              <a:effectLst/>
              <a:uLnTx/>
              <a:uFillTx/>
              <a:latin typeface="+mj-lt"/>
              <a:ea typeface="+mj-ea"/>
              <a:cs typeface="+mj-cs"/>
            </a:endParaRPr>
          </a:p>
        </p:txBody>
      </p:sp>
    </p:spTree>
    <p:extLst>
      <p:ext uri="{BB962C8B-B14F-4D97-AF65-F5344CB8AC3E}">
        <p14:creationId xmlns="" xmlns:p14="http://schemas.microsoft.com/office/powerpoint/2010/main" val="3874312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hosting</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 able </a:t>
            </a:r>
            <a:r>
              <a:rPr lang="en-US" dirty="0" smtClean="0"/>
              <a:t>to facilitate storage of images on a case-by-case basis.”</a:t>
            </a:r>
          </a:p>
          <a:p>
            <a:pPr lvl="1"/>
            <a:r>
              <a:rPr lang="en-US" dirty="0" smtClean="0"/>
              <a:t>“iDigBio currently does not provide archival storage, and hosting of images in iDigBio should not be seen as such.” </a:t>
            </a:r>
          </a:p>
          <a:p>
            <a:pPr lvl="1">
              <a:buNone/>
            </a:pPr>
            <a:endParaRPr lang="en-US" dirty="0" smtClean="0"/>
          </a:p>
          <a:p>
            <a:r>
              <a:rPr lang="en-US" dirty="0" smtClean="0"/>
              <a:t>currently approximately </a:t>
            </a:r>
            <a:r>
              <a:rPr lang="en-US" dirty="0" smtClean="0"/>
              <a:t>30 TB space committed to storage for the dissemination of images and derivatives produced by </a:t>
            </a:r>
            <a:r>
              <a:rPr lang="en-US" dirty="0" smtClean="0"/>
              <a:t>TCNs</a:t>
            </a:r>
            <a:r>
              <a:rPr lang="en-US" dirty="0" smtClean="0"/>
              <a:t>:</a:t>
            </a:r>
          </a:p>
          <a:p>
            <a:pPr lvl="1"/>
            <a:r>
              <a:rPr lang="en-US" dirty="0" smtClean="0">
                <a:solidFill>
                  <a:srgbClr val="000000"/>
                </a:solidFill>
              </a:rPr>
              <a:t>North American Lichens and Bryophytes</a:t>
            </a:r>
            <a:endParaRPr lang="en-US" dirty="0" smtClean="0"/>
          </a:p>
          <a:p>
            <a:pPr lvl="1"/>
            <a:r>
              <a:rPr lang="en-US" dirty="0" smtClean="0">
                <a:solidFill>
                  <a:srgbClr val="000000"/>
                </a:solidFill>
              </a:rPr>
              <a:t>The </a:t>
            </a:r>
            <a:r>
              <a:rPr lang="en-US" dirty="0" err="1" smtClean="0">
                <a:solidFill>
                  <a:srgbClr val="000000"/>
                </a:solidFill>
              </a:rPr>
              <a:t>Macrofungi</a:t>
            </a:r>
            <a:r>
              <a:rPr lang="en-US" dirty="0" smtClean="0">
                <a:solidFill>
                  <a:srgbClr val="000000"/>
                </a:solidFill>
              </a:rPr>
              <a:t> Collection Consortium </a:t>
            </a:r>
            <a:endParaRPr lang="en-US" dirty="0" smtClean="0">
              <a:solidFill>
                <a:srgbClr val="000000"/>
              </a:solidFill>
            </a:endParaRPr>
          </a:p>
          <a:p>
            <a:pPr lvl="1"/>
            <a:r>
              <a:rPr lang="en-US" dirty="0" smtClean="0">
                <a:solidFill>
                  <a:srgbClr val="000000"/>
                </a:solidFill>
              </a:rPr>
              <a:t>Plants, Herbivores, and </a:t>
            </a:r>
            <a:r>
              <a:rPr lang="en-US" dirty="0" smtClean="0">
                <a:solidFill>
                  <a:srgbClr val="000000"/>
                </a:solidFill>
              </a:rPr>
              <a:t>Parasitoids</a:t>
            </a:r>
            <a:endParaRPr lang="en-US" dirty="0" smtClean="0"/>
          </a:p>
          <a:p>
            <a:pPr>
              <a:buNone/>
            </a:pPr>
            <a:r>
              <a:rPr lang="en-US" dirty="0" smtClean="0"/>
              <a:t> </a:t>
            </a:r>
          </a:p>
          <a:p>
            <a:r>
              <a:rPr lang="en-US" dirty="0" smtClean="0"/>
              <a:t>If you would like iDigBio to store and disseminate your TCN data as well, please contact us.</a:t>
            </a:r>
          </a:p>
          <a:p>
            <a:pPr>
              <a:buNone/>
            </a:pPr>
            <a:endParaRPr lang="en-US" dirty="0" smtClean="0"/>
          </a:p>
          <a:p>
            <a:r>
              <a:rPr lang="en-US" dirty="0" smtClean="0"/>
              <a:t>iDigBio also provides limited storage space along with its hosting services, this space currently totals approximately 8TB of storage.</a:t>
            </a:r>
          </a:p>
          <a:p>
            <a:endParaRPr lang="en-US" dirty="0" smtClean="0"/>
          </a:p>
          <a:p>
            <a:pPr>
              <a:buNone/>
            </a:pPr>
            <a:endParaRPr lang="en-US" dirty="0" smtClean="0"/>
          </a:p>
          <a:p>
            <a:pPr lvl="1">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Appliances, Virtual Private Servers</a:t>
            </a:r>
            <a:endParaRPr lang="en-US" dirty="0"/>
          </a:p>
        </p:txBody>
      </p:sp>
      <p:sp>
        <p:nvSpPr>
          <p:cNvPr id="3" name="Content Placeholder 2"/>
          <p:cNvSpPr>
            <a:spLocks noGrp="1"/>
          </p:cNvSpPr>
          <p:nvPr>
            <p:ph idx="1"/>
          </p:nvPr>
        </p:nvSpPr>
        <p:spPr>
          <a:xfrm>
            <a:off x="228600" y="1066800"/>
            <a:ext cx="8763000" cy="5257800"/>
          </a:xfrm>
        </p:spPr>
        <p:txBody>
          <a:bodyPr>
            <a:normAutofit lnSpcReduction="10000"/>
          </a:bodyPr>
          <a:lstStyle/>
          <a:p>
            <a:r>
              <a:rPr lang="en-US" dirty="0" smtClean="0"/>
              <a:t>iDigBio packages and distributes pre-configured software tools and environments as software “appliances”</a:t>
            </a:r>
          </a:p>
          <a:p>
            <a:pPr lvl="1"/>
            <a:r>
              <a:rPr lang="en-US" dirty="0" smtClean="0"/>
              <a:t>Deployment in </a:t>
            </a:r>
            <a:r>
              <a:rPr lang="en-US" dirty="0"/>
              <a:t>end-user </a:t>
            </a:r>
            <a:r>
              <a:rPr lang="en-US" dirty="0" smtClean="0"/>
              <a:t>or </a:t>
            </a:r>
            <a:r>
              <a:rPr lang="en-US" dirty="0"/>
              <a:t>in a hosted server environment </a:t>
            </a:r>
            <a:endParaRPr lang="en-US" dirty="0" smtClean="0"/>
          </a:p>
          <a:p>
            <a:r>
              <a:rPr lang="en-US" dirty="0" err="1" smtClean="0"/>
              <a:t>iDigBio</a:t>
            </a:r>
            <a:r>
              <a:rPr lang="en-US" dirty="0" smtClean="0"/>
              <a:t> cloud hosts virtual private servers exposing services to the bio-collections community</a:t>
            </a:r>
          </a:p>
          <a:p>
            <a:r>
              <a:rPr lang="en-US" dirty="0" smtClean="0"/>
              <a:t>Proposal requests through </a:t>
            </a:r>
            <a:r>
              <a:rPr lang="en-US" dirty="0" err="1" smtClean="0"/>
              <a:t>iDigBio</a:t>
            </a:r>
            <a:r>
              <a:rPr lang="en-US" dirty="0" smtClean="0"/>
              <a:t> portal interface</a:t>
            </a:r>
          </a:p>
          <a:p>
            <a:r>
              <a:rPr lang="en-US" dirty="0" smtClean="0"/>
              <a:t>Virtual private servers on </a:t>
            </a:r>
            <a:r>
              <a:rPr lang="en-US" dirty="0" err="1" smtClean="0"/>
              <a:t>iDigBio</a:t>
            </a:r>
            <a:r>
              <a:rPr lang="en-US" dirty="0"/>
              <a:t> </a:t>
            </a:r>
            <a:r>
              <a:rPr lang="en-US" dirty="0" smtClean="0"/>
              <a:t>cloud:</a:t>
            </a:r>
          </a:p>
          <a:p>
            <a:pPr lvl="1"/>
            <a:r>
              <a:rPr lang="en-US" dirty="0" err="1" smtClean="0"/>
              <a:t>Symbiota</a:t>
            </a:r>
            <a:r>
              <a:rPr lang="en-US" dirty="0" smtClean="0"/>
              <a:t>, </a:t>
            </a:r>
            <a:r>
              <a:rPr lang="en-US" dirty="0" err="1" smtClean="0"/>
              <a:t>FilteredPush</a:t>
            </a:r>
            <a:r>
              <a:rPr lang="en-US" dirty="0" smtClean="0"/>
              <a:t>, </a:t>
            </a:r>
            <a:r>
              <a:rPr lang="en-US" dirty="0" err="1" smtClean="0"/>
              <a:t>VertNet</a:t>
            </a:r>
            <a:r>
              <a:rPr lang="en-US" dirty="0" smtClean="0"/>
              <a:t>, </a:t>
            </a:r>
            <a:r>
              <a:rPr lang="en-US" dirty="0" err="1" smtClean="0"/>
              <a:t>Biogeomancer</a:t>
            </a:r>
            <a:endParaRPr lang="en-US" dirty="0" smtClean="0"/>
          </a:p>
          <a:p>
            <a:r>
              <a:rPr lang="en-US" dirty="0" smtClean="0"/>
              <a:t>Virtual appliances</a:t>
            </a:r>
          </a:p>
          <a:p>
            <a:pPr lvl="1"/>
            <a:r>
              <a:rPr lang="en-US" dirty="0" smtClean="0"/>
              <a:t>Under development: Media ingestion; augmenting-OCR workshop and hack-a-thon</a:t>
            </a:r>
          </a:p>
          <a:p>
            <a:pPr lvl="1"/>
            <a:r>
              <a:rPr lang="en-US" dirty="0" smtClean="0"/>
              <a:t>Community interactions: Image-to-record services (OCR, NLP, duplicate discovery, workflow), </a:t>
            </a:r>
            <a:r>
              <a:rPr lang="en-US" dirty="0" err="1" smtClean="0"/>
              <a:t>Kepler</a:t>
            </a:r>
            <a:r>
              <a:rPr lang="en-US" dirty="0" smtClean="0"/>
              <a:t> </a:t>
            </a:r>
            <a:r>
              <a:rPr lang="en-US" dirty="0" err="1" smtClean="0"/>
              <a:t>Kurator</a:t>
            </a:r>
            <a:r>
              <a:rPr lang="en-US" dirty="0" smtClean="0"/>
              <a:t>, Specify</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Short term</a:t>
            </a:r>
            <a:endParaRPr lang="en-US" dirty="0"/>
          </a:p>
        </p:txBody>
      </p:sp>
      <p:pic>
        <p:nvPicPr>
          <p:cNvPr id="37" name="Picture 4" descr="C:\Users\renato\AppData\Local\Microsoft\Windows\Temporary Internet Files\Content.IE5\4VLQFGSN\MC900432624[1].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9395" y="3279313"/>
            <a:ext cx="889574" cy="889574"/>
          </a:xfrm>
          <a:prstGeom prst="rect">
            <a:avLst/>
          </a:prstGeom>
          <a:noFill/>
          <a:extLst>
            <a:ext uri="{909E8E84-426E-40DD-AFC4-6F175D3DCCD1}">
              <a14:hiddenFill xmlns="" xmlns:a14="http://schemas.microsoft.com/office/drawing/2010/main">
                <a:solidFill>
                  <a:srgbClr val="FFFFFF"/>
                </a:solidFill>
              </a14:hiddenFill>
            </a:ext>
          </a:extLst>
        </p:spPr>
      </p:pic>
      <p:sp>
        <p:nvSpPr>
          <p:cNvPr id="39" name="TextBox 38"/>
          <p:cNvSpPr txBox="1"/>
          <p:nvPr/>
        </p:nvSpPr>
        <p:spPr>
          <a:xfrm>
            <a:off x="2802181" y="2286000"/>
            <a:ext cx="1100301" cy="646331"/>
          </a:xfrm>
          <a:prstGeom prst="rect">
            <a:avLst/>
          </a:prstGeom>
          <a:noFill/>
        </p:spPr>
        <p:txBody>
          <a:bodyPr wrap="none" rtlCol="0">
            <a:spAutoFit/>
          </a:bodyPr>
          <a:lstStyle/>
          <a:p>
            <a:r>
              <a:rPr lang="en-US" dirty="0" smtClean="0"/>
              <a:t>Ingestion </a:t>
            </a:r>
          </a:p>
          <a:p>
            <a:r>
              <a:rPr lang="en-US" dirty="0" smtClean="0"/>
              <a:t>appliance</a:t>
            </a:r>
          </a:p>
        </p:txBody>
      </p:sp>
      <p:pic>
        <p:nvPicPr>
          <p:cNvPr id="4" name="Picture 3" descr="C:\Users\renato\AppData\Local\Microsoft\Windows\Temporary Internet Files\Content.IE5\4VLQFGSN\MP900390579[1].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977671" y="3178287"/>
            <a:ext cx="706628" cy="990600"/>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descr="C:\Users\renato\AppData\Local\Microsoft\Windows\Temporary Internet Files\Content.IE5\0AV5N67X\MP900316369[1].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385616" y="4567693"/>
            <a:ext cx="891584" cy="604791"/>
          </a:xfrm>
          <a:prstGeom prst="rect">
            <a:avLst/>
          </a:prstGeom>
          <a:noFill/>
          <a:extLst>
            <a:ext uri="{909E8E84-426E-40DD-AFC4-6F175D3DCCD1}">
              <a14:hiddenFill xmlns="" xmlns:a14="http://schemas.microsoft.com/office/drawing/2010/main">
                <a:solidFill>
                  <a:srgbClr val="FFFFFF"/>
                </a:solidFill>
              </a14:hiddenFill>
            </a:ext>
          </a:extLst>
        </p:spPr>
      </p:pic>
      <p:sp>
        <p:nvSpPr>
          <p:cNvPr id="47" name="TextBox 46"/>
          <p:cNvSpPr txBox="1"/>
          <p:nvPr/>
        </p:nvSpPr>
        <p:spPr>
          <a:xfrm>
            <a:off x="685800" y="2607309"/>
            <a:ext cx="1506695" cy="369332"/>
          </a:xfrm>
          <a:prstGeom prst="rect">
            <a:avLst/>
          </a:prstGeom>
          <a:noFill/>
        </p:spPr>
        <p:txBody>
          <a:bodyPr wrap="none" rtlCol="0">
            <a:spAutoFit/>
          </a:bodyPr>
          <a:lstStyle/>
          <a:p>
            <a:r>
              <a:rPr lang="en-US" dirty="0" smtClean="0"/>
              <a:t>Web-based UI</a:t>
            </a:r>
          </a:p>
        </p:txBody>
      </p:sp>
      <p:sp>
        <p:nvSpPr>
          <p:cNvPr id="8" name="Rectangle 7"/>
          <p:cNvSpPr/>
          <p:nvPr/>
        </p:nvSpPr>
        <p:spPr>
          <a:xfrm>
            <a:off x="2252383" y="2976641"/>
            <a:ext cx="1993940" cy="11922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4" idx="3"/>
            <a:endCxn id="8" idx="1"/>
          </p:cNvCxnSpPr>
          <p:nvPr/>
        </p:nvCxnSpPr>
        <p:spPr>
          <a:xfrm flipV="1">
            <a:off x="1684299" y="3572764"/>
            <a:ext cx="568084" cy="100823"/>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5" idx="0"/>
          </p:cNvCxnSpPr>
          <p:nvPr/>
        </p:nvCxnSpPr>
        <p:spPr>
          <a:xfrm>
            <a:off x="2831408" y="4168887"/>
            <a:ext cx="0" cy="398806"/>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390697" y="5196492"/>
            <a:ext cx="2181303" cy="1754326"/>
          </a:xfrm>
          <a:prstGeom prst="rect">
            <a:avLst/>
          </a:prstGeom>
          <a:noFill/>
        </p:spPr>
        <p:txBody>
          <a:bodyPr wrap="none" rtlCol="0">
            <a:spAutoFit/>
          </a:bodyPr>
          <a:lstStyle/>
          <a:p>
            <a:r>
              <a:rPr lang="en-US" dirty="0" smtClean="0"/>
              <a:t>Images captured</a:t>
            </a:r>
          </a:p>
          <a:p>
            <a:r>
              <a:rPr lang="en-US" dirty="0" smtClean="0"/>
              <a:t>(e.g. HD/flash media)</a:t>
            </a:r>
          </a:p>
          <a:p>
            <a:r>
              <a:rPr lang="en-US" dirty="0" smtClean="0">
                <a:solidFill>
                  <a:srgbClr val="FF0000"/>
                </a:solidFill>
              </a:rPr>
              <a:t>/images</a:t>
            </a:r>
            <a:r>
              <a:rPr lang="en-US" dirty="0" smtClean="0"/>
              <a:t>/1/100.tif</a:t>
            </a:r>
          </a:p>
          <a:p>
            <a:r>
              <a:rPr lang="en-US" dirty="0"/>
              <a:t> </a:t>
            </a:r>
            <a:r>
              <a:rPr lang="en-US" dirty="0" smtClean="0"/>
              <a:t>             /1/101.tif</a:t>
            </a:r>
          </a:p>
          <a:p>
            <a:r>
              <a:rPr lang="en-US" dirty="0"/>
              <a:t> </a:t>
            </a:r>
            <a:r>
              <a:rPr lang="en-US" dirty="0" smtClean="0"/>
              <a:t>             /2/200.tif</a:t>
            </a:r>
          </a:p>
          <a:p>
            <a:r>
              <a:rPr lang="en-US" dirty="0"/>
              <a:t> </a:t>
            </a:r>
            <a:r>
              <a:rPr lang="en-US" dirty="0" smtClean="0"/>
              <a:t>                …</a:t>
            </a:r>
          </a:p>
        </p:txBody>
      </p:sp>
      <p:pic>
        <p:nvPicPr>
          <p:cNvPr id="54" name="Picture 5" descr="C:\Users\renato\AppData\Local\Microsoft\Windows\Temporary Internet Files\Content.IE5\6ZUW3V6Y\MC900435242[1].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flipH="1">
            <a:off x="6476999" y="2750889"/>
            <a:ext cx="995425" cy="1969521"/>
          </a:xfrm>
          <a:prstGeom prst="rect">
            <a:avLst/>
          </a:prstGeom>
          <a:noFill/>
          <a:extLst>
            <a:ext uri="{909E8E84-426E-40DD-AFC4-6F175D3DCCD1}">
              <a14:hiddenFill xmlns="" xmlns:a14="http://schemas.microsoft.com/office/drawing/2010/main">
                <a:solidFill>
                  <a:srgbClr val="FFFFFF"/>
                </a:solidFill>
              </a14:hiddenFill>
            </a:ext>
          </a:extLst>
        </p:spPr>
      </p:pic>
      <p:pic>
        <p:nvPicPr>
          <p:cNvPr id="55" name="Picture 5" descr="C:\Users\renato\AppData\Local\Microsoft\Windows\Temporary Internet Files\Content.IE5\6ZUW3V6Y\MC900435242[1].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flipH="1">
            <a:off x="6629399" y="2954437"/>
            <a:ext cx="995425" cy="1969521"/>
          </a:xfrm>
          <a:prstGeom prst="rect">
            <a:avLst/>
          </a:prstGeom>
          <a:noFill/>
          <a:extLst>
            <a:ext uri="{909E8E84-426E-40DD-AFC4-6F175D3DCCD1}">
              <a14:hiddenFill xmlns="" xmlns:a14="http://schemas.microsoft.com/office/drawing/2010/main">
                <a:solidFill>
                  <a:srgbClr val="FFFFFF"/>
                </a:solidFill>
              </a14:hiddenFill>
            </a:ext>
          </a:extLst>
        </p:spPr>
      </p:pic>
      <p:pic>
        <p:nvPicPr>
          <p:cNvPr id="58" name="Picture 5" descr="C:\Users\renato\AppData\Local\Microsoft\Windows\Temporary Internet Files\Content.IE5\6ZUW3V6Y\MC900435242[1].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flipH="1">
            <a:off x="6853174" y="3183037"/>
            <a:ext cx="995425" cy="1969521"/>
          </a:xfrm>
          <a:prstGeom prst="rect">
            <a:avLst/>
          </a:prstGeom>
          <a:noFill/>
          <a:extLst>
            <a:ext uri="{909E8E84-426E-40DD-AFC4-6F175D3DCCD1}">
              <a14:hiddenFill xmlns="" xmlns:a14="http://schemas.microsoft.com/office/drawing/2010/main">
                <a:solidFill>
                  <a:srgbClr val="FFFFFF"/>
                </a:solidFill>
              </a14:hiddenFill>
            </a:ext>
          </a:extLst>
        </p:spPr>
      </p:pic>
      <p:pic>
        <p:nvPicPr>
          <p:cNvPr id="59" name="Picture 5" descr="C:\Users\renato\AppData\Local\Microsoft\Windows\Temporary Internet Files\Content.IE5\6ZUW3V6Y\MC900435242[1].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flipH="1">
            <a:off x="7081774" y="3411637"/>
            <a:ext cx="995425" cy="1969521"/>
          </a:xfrm>
          <a:prstGeom prst="rect">
            <a:avLst/>
          </a:prstGeom>
          <a:noFill/>
          <a:extLst>
            <a:ext uri="{909E8E84-426E-40DD-AFC4-6F175D3DCCD1}">
              <a14:hiddenFill xmlns="" xmlns:a14="http://schemas.microsoft.com/office/drawing/2010/main">
                <a:solidFill>
                  <a:srgbClr val="FFFFFF"/>
                </a:solidFill>
              </a14:hiddenFill>
            </a:ext>
          </a:extLst>
        </p:spPr>
      </p:pic>
      <p:sp>
        <p:nvSpPr>
          <p:cNvPr id="60" name="TextBox 59"/>
          <p:cNvSpPr txBox="1"/>
          <p:nvPr/>
        </p:nvSpPr>
        <p:spPr>
          <a:xfrm>
            <a:off x="6553199" y="5057992"/>
            <a:ext cx="1483098" cy="923330"/>
          </a:xfrm>
          <a:prstGeom prst="rect">
            <a:avLst/>
          </a:prstGeom>
          <a:noFill/>
        </p:spPr>
        <p:txBody>
          <a:bodyPr wrap="none" rtlCol="0">
            <a:spAutoFit/>
          </a:bodyPr>
          <a:lstStyle/>
          <a:p>
            <a:r>
              <a:rPr lang="en-US" dirty="0" err="1" smtClean="0"/>
              <a:t>iDigBio</a:t>
            </a:r>
            <a:r>
              <a:rPr lang="en-US" dirty="0" smtClean="0"/>
              <a:t> object</a:t>
            </a:r>
          </a:p>
          <a:p>
            <a:r>
              <a:rPr lang="en-US" dirty="0" smtClean="0"/>
              <a:t>Storage cloud</a:t>
            </a:r>
          </a:p>
          <a:p>
            <a:r>
              <a:rPr lang="en-US" dirty="0" smtClean="0"/>
              <a:t>(Swift)</a:t>
            </a:r>
            <a:endParaRPr lang="en-US" dirty="0"/>
          </a:p>
        </p:txBody>
      </p:sp>
      <p:cxnSp>
        <p:nvCxnSpPr>
          <p:cNvPr id="61" name="Straight Arrow Connector 60"/>
          <p:cNvCxnSpPr/>
          <p:nvPr/>
        </p:nvCxnSpPr>
        <p:spPr>
          <a:xfrm>
            <a:off x="4229419" y="3698843"/>
            <a:ext cx="2323780" cy="127666"/>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683487" y="2988309"/>
            <a:ext cx="1473352" cy="646331"/>
          </a:xfrm>
          <a:prstGeom prst="rect">
            <a:avLst/>
          </a:prstGeom>
          <a:noFill/>
        </p:spPr>
        <p:txBody>
          <a:bodyPr wrap="none" rtlCol="0">
            <a:spAutoFit/>
          </a:bodyPr>
          <a:lstStyle/>
          <a:p>
            <a:r>
              <a:rPr lang="en-US" dirty="0" smtClean="0"/>
              <a:t>Batch upload,</a:t>
            </a:r>
          </a:p>
          <a:p>
            <a:r>
              <a:rPr lang="en-US" dirty="0" smtClean="0"/>
              <a:t>Cloud APIs</a:t>
            </a:r>
            <a:endParaRPr lang="en-US" dirty="0"/>
          </a:p>
        </p:txBody>
      </p:sp>
      <p:cxnSp>
        <p:nvCxnSpPr>
          <p:cNvPr id="23" name="Straight Connector 22"/>
          <p:cNvCxnSpPr/>
          <p:nvPr/>
        </p:nvCxnSpPr>
        <p:spPr>
          <a:xfrm>
            <a:off x="2252383" y="3762676"/>
            <a:ext cx="19770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8" idx="0"/>
          </p:cNvCxnSpPr>
          <p:nvPr/>
        </p:nvCxnSpPr>
        <p:spPr>
          <a:xfrm flipH="1">
            <a:off x="3240901" y="2976641"/>
            <a:ext cx="8452" cy="786035"/>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353475" y="3068158"/>
            <a:ext cx="769634" cy="646331"/>
          </a:xfrm>
          <a:prstGeom prst="rect">
            <a:avLst/>
          </a:prstGeom>
          <a:noFill/>
        </p:spPr>
        <p:txBody>
          <a:bodyPr wrap="none" rtlCol="0">
            <a:spAutoFit/>
          </a:bodyPr>
          <a:lstStyle/>
          <a:p>
            <a:r>
              <a:rPr lang="en-US" dirty="0"/>
              <a:t>W</a:t>
            </a:r>
            <a:r>
              <a:rPr lang="en-US" dirty="0" smtClean="0"/>
              <a:t>eb</a:t>
            </a:r>
          </a:p>
          <a:p>
            <a:r>
              <a:rPr lang="en-US" dirty="0" smtClean="0"/>
              <a:t>server</a:t>
            </a:r>
          </a:p>
        </p:txBody>
      </p:sp>
      <p:sp>
        <p:nvSpPr>
          <p:cNvPr id="64" name="TextBox 63"/>
          <p:cNvSpPr txBox="1"/>
          <p:nvPr/>
        </p:nvSpPr>
        <p:spPr>
          <a:xfrm>
            <a:off x="3352331" y="3068158"/>
            <a:ext cx="726481" cy="646331"/>
          </a:xfrm>
          <a:prstGeom prst="rect">
            <a:avLst/>
          </a:prstGeom>
          <a:noFill/>
        </p:spPr>
        <p:txBody>
          <a:bodyPr wrap="none" rtlCol="0">
            <a:spAutoFit/>
          </a:bodyPr>
          <a:lstStyle/>
          <a:p>
            <a:r>
              <a:rPr lang="en-US" dirty="0" smtClean="0"/>
              <a:t>Cloud</a:t>
            </a:r>
          </a:p>
          <a:p>
            <a:r>
              <a:rPr lang="en-US" dirty="0" smtClean="0"/>
              <a:t>client</a:t>
            </a:r>
          </a:p>
        </p:txBody>
      </p:sp>
      <p:sp>
        <p:nvSpPr>
          <p:cNvPr id="65" name="TextBox 64"/>
          <p:cNvSpPr txBox="1"/>
          <p:nvPr/>
        </p:nvSpPr>
        <p:spPr>
          <a:xfrm>
            <a:off x="2590800" y="3750309"/>
            <a:ext cx="1397049" cy="369332"/>
          </a:xfrm>
          <a:prstGeom prst="rect">
            <a:avLst/>
          </a:prstGeom>
          <a:noFill/>
        </p:spPr>
        <p:txBody>
          <a:bodyPr wrap="none" rtlCol="0">
            <a:spAutoFit/>
          </a:bodyPr>
          <a:lstStyle/>
          <a:p>
            <a:r>
              <a:rPr lang="en-US" dirty="0" smtClean="0"/>
              <a:t>File interface</a:t>
            </a:r>
          </a:p>
        </p:txBody>
      </p:sp>
      <p:cxnSp>
        <p:nvCxnSpPr>
          <p:cNvPr id="66" name="Straight Arrow Connector 65"/>
          <p:cNvCxnSpPr/>
          <p:nvPr/>
        </p:nvCxnSpPr>
        <p:spPr>
          <a:xfrm>
            <a:off x="4267200" y="3546443"/>
            <a:ext cx="2323780" cy="127666"/>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38004" y="4600792"/>
            <a:ext cx="1930337" cy="646331"/>
          </a:xfrm>
          <a:prstGeom prst="rect">
            <a:avLst/>
          </a:prstGeom>
          <a:noFill/>
        </p:spPr>
        <p:txBody>
          <a:bodyPr wrap="none" rtlCol="0">
            <a:spAutoFit/>
          </a:bodyPr>
          <a:lstStyle/>
          <a:p>
            <a:r>
              <a:rPr lang="en-US" dirty="0" smtClean="0"/>
              <a:t>/1/100.tif	    GUID1</a:t>
            </a:r>
          </a:p>
          <a:p>
            <a:r>
              <a:rPr lang="en-US" dirty="0" smtClean="0"/>
              <a:t>/1/101.tif	    GUID2</a:t>
            </a:r>
          </a:p>
        </p:txBody>
      </p:sp>
      <p:cxnSp>
        <p:nvCxnSpPr>
          <p:cNvPr id="68" name="Straight Arrow Connector 67"/>
          <p:cNvCxnSpPr>
            <a:stCxn id="67" idx="0"/>
          </p:cNvCxnSpPr>
          <p:nvPr/>
        </p:nvCxnSpPr>
        <p:spPr>
          <a:xfrm flipV="1">
            <a:off x="1003173" y="4167798"/>
            <a:ext cx="327812" cy="432994"/>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Content Placeholder 2"/>
          <p:cNvSpPr>
            <a:spLocks noGrp="1"/>
          </p:cNvSpPr>
          <p:nvPr>
            <p:ph idx="1"/>
          </p:nvPr>
        </p:nvSpPr>
        <p:spPr>
          <a:xfrm>
            <a:off x="457200" y="1295401"/>
            <a:ext cx="8229600" cy="990600"/>
          </a:xfrm>
        </p:spPr>
        <p:txBody>
          <a:bodyPr>
            <a:normAutofit/>
          </a:bodyPr>
          <a:lstStyle/>
          <a:p>
            <a:r>
              <a:rPr lang="en-US" dirty="0" smtClean="0"/>
              <a:t>Facilitate data ingestion, interface with </a:t>
            </a:r>
            <a:r>
              <a:rPr lang="en-US" dirty="0" smtClean="0"/>
              <a:t>iDigBio</a:t>
            </a:r>
            <a:endParaRPr lang="en-US" dirty="0" smtClean="0"/>
          </a:p>
          <a:p>
            <a:endParaRPr lang="en-US" dirty="0" smtClean="0"/>
          </a:p>
          <a:p>
            <a:endParaRPr lang="en-US" dirty="0"/>
          </a:p>
        </p:txBody>
      </p:sp>
    </p:spTree>
    <p:extLst>
      <p:ext uri="{BB962C8B-B14F-4D97-AF65-F5344CB8AC3E}">
        <p14:creationId xmlns="" xmlns:p14="http://schemas.microsoft.com/office/powerpoint/2010/main" val="291524445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Ingestion Tool Demo</a:t>
            </a:r>
            <a:endParaRPr lang="en-US" dirty="0"/>
          </a:p>
        </p:txBody>
      </p:sp>
      <p:sp>
        <p:nvSpPr>
          <p:cNvPr id="3" name="Text Placeholder 2"/>
          <p:cNvSpPr>
            <a:spLocks noGrp="1"/>
          </p:cNvSpPr>
          <p:nvPr>
            <p:ph type="body" idx="1"/>
          </p:nvPr>
        </p:nvSpPr>
        <p:spPr/>
        <p:txBody>
          <a:bodyPr/>
          <a:lstStyle/>
          <a:p>
            <a:r>
              <a:rPr lang="en-US" dirty="0" smtClean="0"/>
              <a:t>Initial Setup</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xmlns="" val="249645671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Screen – Sign In</a:t>
            </a:r>
            <a:endParaRPr lang="en-US" dirty="0"/>
          </a:p>
        </p:txBody>
      </p:sp>
      <p:pic>
        <p:nvPicPr>
          <p:cNvPr id="5" name="Content Placeholder 4" descr="User Sign In Dialog.png"/>
          <p:cNvPicPr>
            <a:picLocks noGrp="1" noChangeAspect="1"/>
          </p:cNvPicPr>
          <p:nvPr>
            <p:ph idx="1"/>
          </p:nvPr>
        </p:nvPicPr>
        <p:blipFill>
          <a:blip r:embed="rId3" cstate="print">
            <a:extLst>
              <a:ext uri="{28A0092B-C50C-407E-A947-70E740481C1C}">
                <a14:useLocalDpi xmlns:a14="http://schemas.microsoft.com/office/drawing/2010/main" xmlns="" val="0"/>
              </a:ext>
            </a:extLst>
          </a:blip>
          <a:srcRect t="15516" b="15516"/>
          <a:stretch>
            <a:fillRect/>
          </a:stretch>
        </p:blipFill>
        <p:spPr/>
      </p:pic>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xmlns="" val="211962118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Fill out Sign In Form</a:t>
            </a:r>
            <a:endParaRPr lang="en-US" dirty="0"/>
          </a:p>
        </p:txBody>
      </p:sp>
      <p:pic>
        <p:nvPicPr>
          <p:cNvPr id="5" name="Content Placeholder 4" descr="Uesr Sign In Dialog Filled.png"/>
          <p:cNvPicPr>
            <a:picLocks noGrp="1" noChangeAspect="1"/>
          </p:cNvPicPr>
          <p:nvPr>
            <p:ph idx="1"/>
          </p:nvPr>
        </p:nvPicPr>
        <p:blipFill>
          <a:blip r:embed="rId3" cstate="print">
            <a:extLst>
              <a:ext uri="{28A0092B-C50C-407E-A947-70E740481C1C}">
                <a14:useLocalDpi xmlns:a14="http://schemas.microsoft.com/office/drawing/2010/main" xmlns="" val="0"/>
              </a:ext>
            </a:extLst>
          </a:blip>
          <a:srcRect t="15511" b="15511"/>
          <a:stretch>
            <a:fillRect/>
          </a:stretch>
        </p:blipFill>
        <p:spPr/>
      </p:pic>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
        <p:nvSpPr>
          <p:cNvPr id="6" name="Frame 5"/>
          <p:cNvSpPr/>
          <p:nvPr/>
        </p:nvSpPr>
        <p:spPr>
          <a:xfrm>
            <a:off x="5867400" y="3124200"/>
            <a:ext cx="1066800" cy="822960"/>
          </a:xfrm>
          <a:prstGeom prst="frame">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xmlns="" val="2082705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Settings Pane After Signing In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pic>
        <p:nvPicPr>
          <p:cNvPr id="7" name="Content Placeholder 6" descr="Settings Pane.png"/>
          <p:cNvPicPr>
            <a:picLocks noGrp="1" noChangeAspect="1"/>
          </p:cNvPicPr>
          <p:nvPr>
            <p:ph idx="1"/>
          </p:nvPr>
        </p:nvPicPr>
        <p:blipFill>
          <a:blip r:embed="rId3" cstate="print">
            <a:extLst>
              <a:ext uri="{28A0092B-C50C-407E-A947-70E740481C1C}">
                <a14:useLocalDpi xmlns:a14="http://schemas.microsoft.com/office/drawing/2010/main" xmlns="" val="0"/>
              </a:ext>
            </a:extLst>
          </a:blip>
          <a:srcRect t="5790" b="5790"/>
          <a:stretch>
            <a:fillRect/>
          </a:stretch>
        </p:blipFill>
        <p:spPr/>
      </p:pic>
    </p:spTree>
    <p:extLst>
      <p:ext uri="{BB962C8B-B14F-4D97-AF65-F5344CB8AC3E}">
        <p14:creationId xmlns:p14="http://schemas.microsoft.com/office/powerpoint/2010/main" xmlns="" val="205661140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iDigBio (idigbio.org)</a:t>
            </a:r>
            <a:endParaRPr lang="en-US" dirty="0"/>
          </a:p>
        </p:txBody>
      </p:sp>
      <p:sp>
        <p:nvSpPr>
          <p:cNvPr id="3" name="Content Placeholder 2"/>
          <p:cNvSpPr>
            <a:spLocks noGrp="1"/>
          </p:cNvSpPr>
          <p:nvPr>
            <p:ph idx="1"/>
          </p:nvPr>
        </p:nvSpPr>
        <p:spPr>
          <a:xfrm>
            <a:off x="228600" y="1828800"/>
            <a:ext cx="8382000" cy="4800600"/>
          </a:xfrm>
        </p:spPr>
        <p:txBody>
          <a:bodyPr>
            <a:noAutofit/>
          </a:bodyPr>
          <a:lstStyle/>
          <a:p>
            <a:r>
              <a:rPr lang="en-US" sz="2400" b="1" dirty="0" smtClean="0"/>
              <a:t>Goal</a:t>
            </a:r>
            <a:r>
              <a:rPr lang="en-US" sz="2400" dirty="0" smtClean="0"/>
              <a:t>: making data and images for millions of biological specimens available in electronic format for the biological research community, agencies, students, educators, and public</a:t>
            </a:r>
          </a:p>
          <a:p>
            <a:pPr>
              <a:buNone/>
            </a:pPr>
            <a:r>
              <a:rPr lang="en-US" sz="2400" dirty="0" smtClean="0"/>
              <a:t> </a:t>
            </a:r>
          </a:p>
          <a:p>
            <a:r>
              <a:rPr lang="en-US" sz="2400" b="1" dirty="0" smtClean="0"/>
              <a:t>Mission: </a:t>
            </a:r>
            <a:r>
              <a:rPr lang="en-US" sz="2400" dirty="0" smtClean="0"/>
              <a:t>leadership, coordination, and outreach in digitization of collections by implementing resources for communication, use of technology, access to data, research and education. </a:t>
            </a:r>
          </a:p>
          <a:p>
            <a:pPr>
              <a:buNone/>
            </a:pPr>
            <a:endParaRPr lang="en-US" sz="2400" dirty="0" smtClean="0"/>
          </a:p>
          <a:p>
            <a:r>
              <a:rPr lang="en-US" sz="2400" dirty="0" smtClean="0"/>
              <a:t>A </a:t>
            </a:r>
            <a:r>
              <a:rPr lang="en-US" sz="2400" b="1" dirty="0" smtClean="0"/>
              <a:t>resource</a:t>
            </a:r>
            <a:r>
              <a:rPr lang="en-US" sz="2400" dirty="0" smtClean="0"/>
              <a:t>: permanent cloud computing infrastructure </a:t>
            </a:r>
          </a:p>
          <a:p>
            <a:pPr lvl="1"/>
            <a:r>
              <a:rPr lang="en-US" dirty="0" smtClean="0"/>
              <a:t>to link biological data from collections across the USA</a:t>
            </a:r>
          </a:p>
          <a:p>
            <a:pPr lvl="1"/>
            <a:r>
              <a:rPr lang="en-US" dirty="0" smtClean="0"/>
              <a:t>to use search and analytics tools to mine and reference data</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pic>
        <p:nvPicPr>
          <p:cNvPr id="2050" name="Picture 2"/>
          <p:cNvPicPr>
            <a:picLocks noChangeAspect="1" noChangeArrowheads="1"/>
          </p:cNvPicPr>
          <p:nvPr/>
        </p:nvPicPr>
        <p:blipFill>
          <a:blip r:embed="rId3" cstate="print"/>
          <a:srcRect/>
          <a:stretch>
            <a:fillRect/>
          </a:stretch>
        </p:blipFill>
        <p:spPr bwMode="auto">
          <a:xfrm>
            <a:off x="6200010" y="228600"/>
            <a:ext cx="2791590" cy="16002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Fill Out Settings</a:t>
            </a:r>
            <a:endParaRPr lang="en-US" dirty="0"/>
          </a:p>
        </p:txBody>
      </p:sp>
      <p:pic>
        <p:nvPicPr>
          <p:cNvPr id="5" name="Content Placeholder 4" descr="Settings Pane Filled.png"/>
          <p:cNvPicPr>
            <a:picLocks noGrp="1" noChangeAspect="1"/>
          </p:cNvPicPr>
          <p:nvPr>
            <p:ph idx="1"/>
          </p:nvPr>
        </p:nvPicPr>
        <p:blipFill>
          <a:blip r:embed="rId3" cstate="print">
            <a:extLst>
              <a:ext uri="{28A0092B-C50C-407E-A947-70E740481C1C}">
                <a14:useLocalDpi xmlns:a14="http://schemas.microsoft.com/office/drawing/2010/main" xmlns="" val="0"/>
              </a:ext>
            </a:extLst>
          </a:blip>
          <a:srcRect t="7855" b="7855"/>
          <a:stretch>
            <a:fillRect/>
          </a:stretch>
        </p:blipFill>
        <p:spPr/>
      </p:pic>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xmlns="" val="204689661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 Next to </a:t>
            </a:r>
            <a:r>
              <a:rPr lang="en-US" dirty="0" err="1" smtClean="0"/>
              <a:t>Uploader</a:t>
            </a:r>
            <a:r>
              <a:rPr lang="en-US" dirty="0" smtClean="0"/>
              <a:t> Pane</a:t>
            </a:r>
            <a:endParaRPr lang="en-US" dirty="0"/>
          </a:p>
        </p:txBody>
      </p:sp>
      <p:pic>
        <p:nvPicPr>
          <p:cNvPr id="5" name="Content Placeholder 4" descr="Uploader Pane.png"/>
          <p:cNvPicPr>
            <a:picLocks noGrp="1" noChangeAspect="1"/>
          </p:cNvPicPr>
          <p:nvPr>
            <p:ph idx="1"/>
          </p:nvPr>
        </p:nvPicPr>
        <p:blipFill>
          <a:blip r:embed="rId2" cstate="print">
            <a:extLst>
              <a:ext uri="{28A0092B-C50C-407E-A947-70E740481C1C}">
                <a14:useLocalDpi xmlns:a14="http://schemas.microsoft.com/office/drawing/2010/main" xmlns="" val="0"/>
              </a:ext>
            </a:extLst>
          </a:blip>
          <a:srcRect t="2510" b="2510"/>
          <a:stretch>
            <a:fillRect/>
          </a:stretch>
        </p:blipFill>
        <p:spPr>
          <a:xfrm>
            <a:off x="457200" y="1143000"/>
            <a:ext cx="8229600" cy="5257800"/>
          </a:xfrm>
        </p:spPr>
      </p:pic>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xmlns="" val="128910744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and Paste Path, Upload</a:t>
            </a:r>
            <a:endParaRPr lang="en-US" dirty="0"/>
          </a:p>
        </p:txBody>
      </p:sp>
      <p:pic>
        <p:nvPicPr>
          <p:cNvPr id="5" name="Content Placeholder 4" descr="Uploader Pane Filled.png"/>
          <p:cNvPicPr>
            <a:picLocks noGrp="1" noChangeAspect="1"/>
          </p:cNvPicPr>
          <p:nvPr>
            <p:ph idx="1"/>
          </p:nvPr>
        </p:nvPicPr>
        <p:blipFill>
          <a:blip r:embed="rId3" cstate="print">
            <a:extLst>
              <a:ext uri="{28A0092B-C50C-407E-A947-70E740481C1C}">
                <a14:useLocalDpi xmlns:a14="http://schemas.microsoft.com/office/drawing/2010/main" xmlns="" val="0"/>
              </a:ext>
            </a:extLst>
          </a:blip>
          <a:srcRect l="1701" r="1701"/>
          <a:stretch>
            <a:fillRect/>
          </a:stretch>
        </p:blipFill>
        <p:spPr/>
      </p:pic>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6" name="Frame 5"/>
          <p:cNvSpPr/>
          <p:nvPr/>
        </p:nvSpPr>
        <p:spPr>
          <a:xfrm>
            <a:off x="6477000" y="4419600"/>
            <a:ext cx="2209800" cy="822960"/>
          </a:xfrm>
          <a:prstGeom prst="frame">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xmlns="" val="28339771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 Started</a:t>
            </a:r>
            <a:endParaRPr lang="en-US" dirty="0"/>
          </a:p>
        </p:txBody>
      </p:sp>
      <p:pic>
        <p:nvPicPr>
          <p:cNvPr id="5" name="Content Placeholder 4" descr="Upload Started.png"/>
          <p:cNvPicPr>
            <a:picLocks noGrp="1" noChangeAspect="1"/>
          </p:cNvPicPr>
          <p:nvPr>
            <p:ph idx="1"/>
          </p:nvPr>
        </p:nvPicPr>
        <p:blipFill>
          <a:blip r:embed="rId3" cstate="print">
            <a:extLst>
              <a:ext uri="{28A0092B-C50C-407E-A947-70E740481C1C}">
                <a14:useLocalDpi xmlns:a14="http://schemas.microsoft.com/office/drawing/2010/main" xmlns="" val="0"/>
              </a:ext>
            </a:extLst>
          </a:blip>
          <a:srcRect t="-28293" b="-28293"/>
          <a:stretch>
            <a:fillRect/>
          </a:stretch>
        </p:blipFill>
        <p:spPr/>
      </p:pic>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xmlns="" val="196358260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Ingestion Tool Demo</a:t>
            </a:r>
            <a:endParaRPr lang="en-US" dirty="0"/>
          </a:p>
        </p:txBody>
      </p:sp>
      <p:sp>
        <p:nvSpPr>
          <p:cNvPr id="3" name="Text Placeholder 2"/>
          <p:cNvSpPr>
            <a:spLocks noGrp="1"/>
          </p:cNvSpPr>
          <p:nvPr>
            <p:ph type="body" idx="1"/>
          </p:nvPr>
        </p:nvSpPr>
        <p:spPr/>
        <p:txBody>
          <a:bodyPr/>
          <a:lstStyle/>
          <a:p>
            <a:r>
              <a:rPr lang="en-US" dirty="0" smtClean="0"/>
              <a:t>Case 1: Ingestion </a:t>
            </a:r>
            <a:r>
              <a:rPr lang="en-US" smtClean="0"/>
              <a:t>Successful on the </a:t>
            </a:r>
            <a:r>
              <a:rPr lang="en-US" dirty="0" smtClean="0"/>
              <a:t>First Attempt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xmlns="" val="250875786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 Finishes Successfully</a:t>
            </a:r>
            <a:endParaRPr lang="en-US" dirty="0"/>
          </a:p>
        </p:txBody>
      </p:sp>
      <p:pic>
        <p:nvPicPr>
          <p:cNvPr id="5" name="Content Placeholder 4" descr="Upload Finished Successfully In 1st Attempt.png"/>
          <p:cNvPicPr>
            <a:picLocks noGrp="1" noChangeAspect="1"/>
          </p:cNvPicPr>
          <p:nvPr>
            <p:ph idx="1"/>
          </p:nvPr>
        </p:nvPicPr>
        <p:blipFill>
          <a:blip r:embed="rId3" cstate="print">
            <a:extLst>
              <a:ext uri="{28A0092B-C50C-407E-A947-70E740481C1C}">
                <a14:useLocalDpi xmlns:a14="http://schemas.microsoft.com/office/drawing/2010/main" xmlns="" val="0"/>
              </a:ext>
            </a:extLst>
          </a:blip>
          <a:srcRect t="8015" b="8015"/>
          <a:stretch>
            <a:fillRect/>
          </a:stretch>
        </p:blipFill>
        <p:spPr/>
      </p:pic>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pic>
        <p:nvPicPr>
          <p:cNvPr id="3" name="Picture 2" descr="Screen Shot 2012-10-04 at 10.28.50 PM.png"/>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105400" y="2667000"/>
            <a:ext cx="3444986" cy="1143000"/>
          </a:xfrm>
          <a:prstGeom prst="rect">
            <a:avLst/>
          </a:prstGeom>
        </p:spPr>
      </p:pic>
      <p:sp>
        <p:nvSpPr>
          <p:cNvPr id="6" name="Frame 5"/>
          <p:cNvSpPr/>
          <p:nvPr/>
        </p:nvSpPr>
        <p:spPr>
          <a:xfrm>
            <a:off x="4876800" y="2667000"/>
            <a:ext cx="3733800" cy="685800"/>
          </a:xfrm>
          <a:prstGeom prst="frame">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xmlns="" val="421673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Ingestion Tool Demo</a:t>
            </a:r>
            <a:endParaRPr lang="en-US" dirty="0"/>
          </a:p>
        </p:txBody>
      </p:sp>
      <p:sp>
        <p:nvSpPr>
          <p:cNvPr id="3" name="Text Placeholder 2"/>
          <p:cNvSpPr>
            <a:spLocks noGrp="1"/>
          </p:cNvSpPr>
          <p:nvPr>
            <p:ph type="body" idx="1"/>
          </p:nvPr>
        </p:nvSpPr>
        <p:spPr/>
        <p:txBody>
          <a:bodyPr/>
          <a:lstStyle/>
          <a:p>
            <a:r>
              <a:rPr lang="en-US" dirty="0" smtClean="0"/>
              <a:t>Case 2: Ingestion Successful After Several Attempts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xmlns="" val="164814367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Network Failed - Upload Aborted</a:t>
            </a:r>
            <a:endParaRPr lang="en-US" dirty="0"/>
          </a:p>
        </p:txBody>
      </p:sp>
      <p:pic>
        <p:nvPicPr>
          <p:cNvPr id="5" name="Content Placeholder 4" descr="Upload Aborted.png"/>
          <p:cNvPicPr>
            <a:picLocks noGrp="1" noChangeAspect="1"/>
          </p:cNvPicPr>
          <p:nvPr>
            <p:ph idx="1"/>
          </p:nvPr>
        </p:nvPicPr>
        <p:blipFill>
          <a:blip r:embed="rId3" cstate="print">
            <a:extLst>
              <a:ext uri="{28A0092B-C50C-407E-A947-70E740481C1C}">
                <a14:useLocalDpi xmlns:a14="http://schemas.microsoft.com/office/drawing/2010/main" xmlns="" val="0"/>
              </a:ext>
            </a:extLst>
          </a:blip>
          <a:srcRect t="7879" b="7879"/>
          <a:stretch>
            <a:fillRect/>
          </a:stretch>
        </p:blipFill>
        <p:spPr/>
      </p:pic>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
        <p:nvSpPr>
          <p:cNvPr id="6" name="Frame 5"/>
          <p:cNvSpPr/>
          <p:nvPr/>
        </p:nvSpPr>
        <p:spPr>
          <a:xfrm>
            <a:off x="533400" y="990600"/>
            <a:ext cx="1447800" cy="822960"/>
          </a:xfrm>
          <a:prstGeom prst="frame">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xmlns="" val="4189805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Upload Resumes</a:t>
            </a:r>
            <a:endParaRPr lang="en-US" dirty="0"/>
          </a:p>
        </p:txBody>
      </p:sp>
      <p:pic>
        <p:nvPicPr>
          <p:cNvPr id="5" name="Content Placeholder 4" descr="Upload Resumed.png"/>
          <p:cNvPicPr>
            <a:picLocks noGrp="1" noChangeAspect="1"/>
          </p:cNvPicPr>
          <p:nvPr>
            <p:ph idx="1"/>
          </p:nvPr>
        </p:nvPicPr>
        <p:blipFill>
          <a:blip r:embed="rId3" cstate="print">
            <a:extLst>
              <a:ext uri="{28A0092B-C50C-407E-A947-70E740481C1C}">
                <a14:useLocalDpi xmlns:a14="http://schemas.microsoft.com/office/drawing/2010/main" xmlns="" val="0"/>
              </a:ext>
            </a:extLst>
          </a:blip>
          <a:srcRect t="-50093" b="-50093"/>
          <a:stretch>
            <a:fillRect/>
          </a:stretch>
        </p:blipFill>
        <p:spPr/>
      </p:pic>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xmlns="" val="227180498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Upload Finished with Some Errors</a:t>
            </a:r>
            <a:endParaRPr lang="en-US" dirty="0"/>
          </a:p>
        </p:txBody>
      </p:sp>
      <p:pic>
        <p:nvPicPr>
          <p:cNvPr id="5" name="Content Placeholder 4" descr="Upload Finished with Errors.png"/>
          <p:cNvPicPr>
            <a:picLocks noGrp="1" noChangeAspect="1"/>
          </p:cNvPicPr>
          <p:nvPr>
            <p:ph idx="1"/>
          </p:nvPr>
        </p:nvPicPr>
        <p:blipFill>
          <a:blip r:embed="rId3" cstate="print">
            <a:extLst>
              <a:ext uri="{28A0092B-C50C-407E-A947-70E740481C1C}">
                <a14:useLocalDpi xmlns:a14="http://schemas.microsoft.com/office/drawing/2010/main" xmlns="" val="0"/>
              </a:ext>
            </a:extLst>
          </a:blip>
          <a:srcRect t="7788" b="7788"/>
          <a:stretch>
            <a:fillRect/>
          </a:stretch>
        </p:blipFill>
        <p:spPr/>
      </p:pic>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sp>
        <p:nvSpPr>
          <p:cNvPr id="6" name="Frame 5"/>
          <p:cNvSpPr/>
          <p:nvPr/>
        </p:nvSpPr>
        <p:spPr>
          <a:xfrm>
            <a:off x="533400" y="914400"/>
            <a:ext cx="1447800" cy="685800"/>
          </a:xfrm>
          <a:prstGeom prst="frame">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xmlns="" val="1290559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 y="838200"/>
            <a:ext cx="8991600" cy="7217360"/>
          </a:xfrm>
          <a:prstGeom prst="rect">
            <a:avLst/>
          </a:prstGeom>
        </p:spPr>
        <p:txBody>
          <a:bodyPr wrap="square">
            <a:spAutoFit/>
          </a:bodyPr>
          <a:lstStyle/>
          <a:p>
            <a:r>
              <a:rPr lang="en-US" sz="2800" b="1" dirty="0" smtClean="0">
                <a:latin typeface="+mj-lt"/>
              </a:rPr>
              <a:t>Seven Thematic Collections Networks (TCNs</a:t>
            </a:r>
            <a:r>
              <a:rPr lang="en-US" sz="2800" b="1" dirty="0" smtClean="0"/>
              <a:t>)</a:t>
            </a:r>
            <a:endParaRPr lang="en-US" b="1" u="sng" dirty="0" smtClean="0"/>
          </a:p>
          <a:p>
            <a:pPr algn="ctr"/>
            <a:endParaRPr lang="en-US" sz="1000" u="sng" dirty="0" smtClean="0">
              <a:solidFill>
                <a:srgbClr val="000000"/>
              </a:solidFill>
            </a:endParaRPr>
          </a:p>
          <a:p>
            <a:pPr marL="285750" indent="-285750">
              <a:buFont typeface="Arial"/>
              <a:buChar char="•"/>
            </a:pPr>
            <a:r>
              <a:rPr lang="en-US" sz="1600" dirty="0" err="1" smtClean="0">
                <a:solidFill>
                  <a:srgbClr val="000000"/>
                </a:solidFill>
              </a:rPr>
              <a:t>InvertNet</a:t>
            </a:r>
            <a:r>
              <a:rPr lang="en-US" sz="1600" dirty="0">
                <a:solidFill>
                  <a:srgbClr val="000000"/>
                </a:solidFill>
              </a:rPr>
              <a:t>:</a:t>
            </a:r>
            <a:r>
              <a:rPr lang="en-US" sz="1600" dirty="0" smtClean="0">
                <a:solidFill>
                  <a:srgbClr val="000000"/>
                </a:solidFill>
              </a:rPr>
              <a:t> </a:t>
            </a:r>
            <a:r>
              <a:rPr lang="en-US" sz="1600" dirty="0">
                <a:solidFill>
                  <a:srgbClr val="000000"/>
                </a:solidFill>
              </a:rPr>
              <a:t>An Integrative Platform for Research on Environmental Change, Species Discovery and </a:t>
            </a:r>
            <a:r>
              <a:rPr lang="en-US" sz="1600" dirty="0" smtClean="0">
                <a:solidFill>
                  <a:srgbClr val="000000"/>
                </a:solidFill>
              </a:rPr>
              <a:t>   </a:t>
            </a:r>
          </a:p>
          <a:p>
            <a:r>
              <a:rPr lang="en-US" sz="1600" dirty="0">
                <a:solidFill>
                  <a:srgbClr val="000000"/>
                </a:solidFill>
              </a:rPr>
              <a:t> </a:t>
            </a:r>
            <a:r>
              <a:rPr lang="en-US" sz="1600" dirty="0" smtClean="0">
                <a:solidFill>
                  <a:srgbClr val="000000"/>
                </a:solidFill>
              </a:rPr>
              <a:t>  	Identification (</a:t>
            </a:r>
            <a:r>
              <a:rPr lang="en-US" sz="1600" i="1" dirty="0" smtClean="0">
                <a:solidFill>
                  <a:srgbClr val="000000"/>
                </a:solidFill>
              </a:rPr>
              <a:t>Illinois Natural History Survey, University of Illinois</a:t>
            </a:r>
            <a:r>
              <a:rPr lang="en-US" sz="1600" dirty="0" smtClean="0">
                <a:solidFill>
                  <a:srgbClr val="000000"/>
                </a:solidFill>
              </a:rPr>
              <a:t>) </a:t>
            </a:r>
            <a:r>
              <a:rPr lang="en-US" sz="1600" dirty="0" smtClean="0">
                <a:solidFill>
                  <a:srgbClr val="000000"/>
                </a:solidFill>
                <a:hlinkClick r:id="rId3"/>
              </a:rPr>
              <a:t>invertnet.org</a:t>
            </a:r>
            <a:endParaRPr lang="en-US" sz="1600" dirty="0" smtClean="0">
              <a:solidFill>
                <a:srgbClr val="000000"/>
              </a:solidFill>
            </a:endParaRPr>
          </a:p>
          <a:p>
            <a:pPr marL="171450" indent="-171450">
              <a:buFont typeface="Arial"/>
              <a:buChar char="•"/>
            </a:pPr>
            <a:endParaRPr lang="en-US" sz="1100" dirty="0" smtClean="0">
              <a:solidFill>
                <a:srgbClr val="000000"/>
              </a:solidFill>
            </a:endParaRPr>
          </a:p>
          <a:p>
            <a:pPr marL="285750" indent="-285750">
              <a:buFont typeface="Arial"/>
              <a:buChar char="•"/>
            </a:pPr>
            <a:r>
              <a:rPr lang="en-US" sz="1600" dirty="0">
                <a:solidFill>
                  <a:srgbClr val="000000"/>
                </a:solidFill>
              </a:rPr>
              <a:t>Plants, </a:t>
            </a:r>
            <a:r>
              <a:rPr lang="en-US" sz="1600" dirty="0" smtClean="0">
                <a:solidFill>
                  <a:srgbClr val="000000"/>
                </a:solidFill>
              </a:rPr>
              <a:t>Herbivores, </a:t>
            </a:r>
            <a:r>
              <a:rPr lang="en-US" sz="1600" dirty="0">
                <a:solidFill>
                  <a:srgbClr val="000000"/>
                </a:solidFill>
              </a:rPr>
              <a:t>and Parasitoids: A Model System for the Study of Tri-Trophic </a:t>
            </a:r>
            <a:r>
              <a:rPr lang="en-US" sz="1600" dirty="0" smtClean="0">
                <a:solidFill>
                  <a:srgbClr val="000000"/>
                </a:solidFill>
              </a:rPr>
              <a:t>Associations 	(</a:t>
            </a:r>
            <a:r>
              <a:rPr lang="en-US" sz="1600" i="1" dirty="0" smtClean="0">
                <a:solidFill>
                  <a:srgbClr val="000000"/>
                </a:solidFill>
              </a:rPr>
              <a:t>American Museum of Natural History</a:t>
            </a:r>
            <a:r>
              <a:rPr lang="en-US" sz="1600" dirty="0" smtClean="0">
                <a:solidFill>
                  <a:srgbClr val="000000"/>
                </a:solidFill>
              </a:rPr>
              <a:t>) </a:t>
            </a:r>
            <a:r>
              <a:rPr lang="en-US" sz="1600" dirty="0" smtClean="0">
                <a:solidFill>
                  <a:srgbClr val="000000"/>
                </a:solidFill>
                <a:hlinkClick r:id="rId4"/>
              </a:rPr>
              <a:t>tcn.amnh.org</a:t>
            </a:r>
            <a:endParaRPr lang="en-US" sz="1600" dirty="0" smtClean="0">
              <a:solidFill>
                <a:srgbClr val="000000"/>
              </a:solidFill>
            </a:endParaRPr>
          </a:p>
          <a:p>
            <a:pPr marL="171450" indent="-171450">
              <a:buFont typeface="Arial"/>
              <a:buChar char="•"/>
            </a:pPr>
            <a:endParaRPr lang="en-US" sz="1100" dirty="0" smtClean="0">
              <a:solidFill>
                <a:srgbClr val="000000"/>
              </a:solidFill>
            </a:endParaRPr>
          </a:p>
          <a:p>
            <a:pPr marL="285750" indent="-285750">
              <a:buFont typeface="Arial"/>
              <a:buChar char="•"/>
            </a:pPr>
            <a:r>
              <a:rPr lang="en-US" sz="1600" dirty="0">
                <a:solidFill>
                  <a:srgbClr val="000000"/>
                </a:solidFill>
              </a:rPr>
              <a:t>North American Lichens and Bryophytes: Sensitive Indicators of Environmental Quality and </a:t>
            </a:r>
            <a:r>
              <a:rPr lang="en-US" sz="1600" dirty="0" smtClean="0">
                <a:solidFill>
                  <a:srgbClr val="000000"/>
                </a:solidFill>
              </a:rPr>
              <a:t>Change 	(</a:t>
            </a:r>
            <a:r>
              <a:rPr lang="en-US" sz="1600" i="1" dirty="0" smtClean="0">
                <a:solidFill>
                  <a:srgbClr val="000000"/>
                </a:solidFill>
              </a:rPr>
              <a:t>U of Wisconsin</a:t>
            </a:r>
            <a:r>
              <a:rPr lang="en-US" sz="1600" dirty="0" smtClean="0">
                <a:solidFill>
                  <a:srgbClr val="000000"/>
                </a:solidFill>
              </a:rPr>
              <a:t>) </a:t>
            </a:r>
            <a:r>
              <a:rPr lang="en-US" sz="1600" dirty="0" smtClean="0">
                <a:solidFill>
                  <a:srgbClr val="000000"/>
                </a:solidFill>
                <a:hlinkClick r:id="rId5"/>
              </a:rPr>
              <a:t>symbiota.org/</a:t>
            </a:r>
            <a:r>
              <a:rPr lang="en-US" sz="1600" dirty="0" err="1" smtClean="0">
                <a:solidFill>
                  <a:srgbClr val="000000"/>
                </a:solidFill>
                <a:hlinkClick r:id="rId5"/>
              </a:rPr>
              <a:t>nalichens</a:t>
            </a:r>
            <a:r>
              <a:rPr lang="en-US" sz="1600" dirty="0" smtClean="0">
                <a:solidFill>
                  <a:srgbClr val="000000"/>
                </a:solidFill>
                <a:hlinkClick r:id="rId5"/>
              </a:rPr>
              <a:t>/index.php</a:t>
            </a:r>
            <a:r>
              <a:rPr lang="en-US" sz="1600" dirty="0" smtClean="0">
                <a:solidFill>
                  <a:srgbClr val="000000"/>
                </a:solidFill>
              </a:rPr>
              <a:t> </a:t>
            </a:r>
            <a:r>
              <a:rPr lang="en-US" sz="1600" dirty="0" smtClean="0">
                <a:solidFill>
                  <a:srgbClr val="000000"/>
                </a:solidFill>
                <a:hlinkClick r:id="rId6"/>
              </a:rPr>
              <a:t>symbiota.org/bryophytes/index.php</a:t>
            </a:r>
            <a:endParaRPr lang="en-US" sz="1600" dirty="0" smtClean="0">
              <a:solidFill>
                <a:srgbClr val="000000"/>
              </a:solidFill>
            </a:endParaRPr>
          </a:p>
          <a:p>
            <a:pPr marL="171450" indent="-171450">
              <a:buFont typeface="Arial"/>
              <a:buChar char="•"/>
            </a:pPr>
            <a:endParaRPr lang="en-US" sz="1600" dirty="0" smtClean="0">
              <a:solidFill>
                <a:srgbClr val="000000"/>
              </a:solidFill>
            </a:endParaRPr>
          </a:p>
          <a:p>
            <a:pPr marL="285750" indent="-285750">
              <a:buFont typeface="Arial"/>
              <a:buChar char="•"/>
            </a:pPr>
            <a:r>
              <a:rPr lang="en-US" sz="1600" dirty="0">
                <a:solidFill>
                  <a:srgbClr val="000000"/>
                </a:solidFill>
              </a:rPr>
              <a:t>Digitizing Fossils to Enable New Syntheses in </a:t>
            </a:r>
            <a:r>
              <a:rPr lang="en-US" sz="1600" dirty="0" smtClean="0">
                <a:solidFill>
                  <a:srgbClr val="000000"/>
                </a:solidFill>
              </a:rPr>
              <a:t>Biogeography-Creating </a:t>
            </a:r>
            <a:r>
              <a:rPr lang="en-US" sz="1600" dirty="0">
                <a:solidFill>
                  <a:srgbClr val="000000"/>
                </a:solidFill>
              </a:rPr>
              <a:t>a </a:t>
            </a:r>
            <a:r>
              <a:rPr lang="en-US" sz="1600" dirty="0" smtClean="0">
                <a:solidFill>
                  <a:srgbClr val="000000"/>
                </a:solidFill>
              </a:rPr>
              <a:t>PALEONICHES-TCN (</a:t>
            </a:r>
            <a:r>
              <a:rPr lang="en-US" sz="1600" i="1" dirty="0" smtClean="0">
                <a:solidFill>
                  <a:srgbClr val="000000"/>
                </a:solidFill>
              </a:rPr>
              <a:t>U of Kansas</a:t>
            </a:r>
            <a:r>
              <a:rPr lang="en-US" sz="1600" dirty="0" smtClean="0">
                <a:solidFill>
                  <a:srgbClr val="000000"/>
                </a:solidFill>
              </a:rPr>
              <a:t>) </a:t>
            </a:r>
          </a:p>
          <a:p>
            <a:pPr marL="171450" indent="-171450">
              <a:buFont typeface="Arial"/>
              <a:buChar char="•"/>
            </a:pPr>
            <a:endParaRPr lang="en-US" sz="1100" dirty="0">
              <a:solidFill>
                <a:srgbClr val="000000"/>
              </a:solidFill>
            </a:endParaRPr>
          </a:p>
          <a:p>
            <a:pPr marL="285750" indent="-285750">
              <a:buFont typeface="Arial"/>
              <a:buChar char="•"/>
            </a:pPr>
            <a:r>
              <a:rPr lang="en-US" sz="1600" dirty="0">
                <a:solidFill>
                  <a:srgbClr val="000000"/>
                </a:solidFill>
              </a:rPr>
              <a:t>The </a:t>
            </a:r>
            <a:r>
              <a:rPr lang="en-US" sz="1600" dirty="0" err="1">
                <a:solidFill>
                  <a:srgbClr val="000000"/>
                </a:solidFill>
              </a:rPr>
              <a:t>Macrofungi</a:t>
            </a:r>
            <a:r>
              <a:rPr lang="en-US" sz="1600" dirty="0">
                <a:solidFill>
                  <a:srgbClr val="000000"/>
                </a:solidFill>
              </a:rPr>
              <a:t> Collection Consortium: Unlocking a Biodiversity Resource for Understanding </a:t>
            </a:r>
            <a:r>
              <a:rPr lang="en-US" sz="1600" dirty="0" smtClean="0">
                <a:solidFill>
                  <a:srgbClr val="000000"/>
                </a:solidFill>
              </a:rPr>
              <a:t>Biotic 	Interactions</a:t>
            </a:r>
            <a:r>
              <a:rPr lang="en-US" sz="1600" dirty="0">
                <a:solidFill>
                  <a:srgbClr val="000000"/>
                </a:solidFill>
              </a:rPr>
              <a:t>, Nutrient Cycling and Human Affairs </a:t>
            </a:r>
            <a:r>
              <a:rPr lang="en-US" sz="1600" dirty="0" smtClean="0">
                <a:solidFill>
                  <a:srgbClr val="000000"/>
                </a:solidFill>
              </a:rPr>
              <a:t>(</a:t>
            </a:r>
            <a:r>
              <a:rPr lang="en-US" sz="1600" i="1" dirty="0" smtClean="0">
                <a:solidFill>
                  <a:srgbClr val="000000"/>
                </a:solidFill>
              </a:rPr>
              <a:t>New York Botanical Garde</a:t>
            </a:r>
            <a:r>
              <a:rPr lang="en-US" sz="1600" i="1" dirty="0">
                <a:solidFill>
                  <a:srgbClr val="000000"/>
                </a:solidFill>
              </a:rPr>
              <a:t>n</a:t>
            </a:r>
            <a:r>
              <a:rPr lang="en-US" sz="1600" dirty="0" smtClean="0">
                <a:solidFill>
                  <a:srgbClr val="000000"/>
                </a:solidFill>
              </a:rPr>
              <a:t>)</a:t>
            </a:r>
          </a:p>
          <a:p>
            <a:pPr marL="171450" indent="-171450">
              <a:buFont typeface="Arial"/>
              <a:buChar char="•"/>
            </a:pPr>
            <a:endParaRPr lang="en-US" sz="1100" dirty="0" smtClean="0">
              <a:solidFill>
                <a:srgbClr val="000000"/>
              </a:solidFill>
            </a:endParaRPr>
          </a:p>
          <a:p>
            <a:pPr marL="285750" indent="-285750">
              <a:buFont typeface="Arial"/>
              <a:buChar char="•"/>
            </a:pPr>
            <a:r>
              <a:rPr lang="en-US" sz="1600" dirty="0" smtClean="0">
                <a:solidFill>
                  <a:srgbClr val="000000"/>
                </a:solidFill>
              </a:rPr>
              <a:t>Mobilizing </a:t>
            </a:r>
            <a:r>
              <a:rPr lang="en-US" sz="1600" dirty="0">
                <a:solidFill>
                  <a:srgbClr val="000000"/>
                </a:solidFill>
              </a:rPr>
              <a:t>New England Vascular Plant Specimen Data to Track Environmental </a:t>
            </a:r>
            <a:r>
              <a:rPr lang="en-US" sz="1600" dirty="0" smtClean="0">
                <a:solidFill>
                  <a:srgbClr val="000000"/>
                </a:solidFill>
              </a:rPr>
              <a:t>Change (</a:t>
            </a:r>
            <a:r>
              <a:rPr lang="en-US" sz="1600" i="1" dirty="0" smtClean="0">
                <a:solidFill>
                  <a:srgbClr val="000000"/>
                </a:solidFill>
              </a:rPr>
              <a:t>Yale University</a:t>
            </a:r>
            <a:r>
              <a:rPr lang="en-US" sz="1600" dirty="0" smtClean="0">
                <a:solidFill>
                  <a:srgbClr val="000000"/>
                </a:solidFill>
              </a:rPr>
              <a:t>)</a:t>
            </a:r>
            <a:r>
              <a:rPr lang="en-US" sz="1600" dirty="0">
                <a:solidFill>
                  <a:srgbClr val="000000"/>
                </a:solidFill>
              </a:rPr>
              <a:t> </a:t>
            </a:r>
          </a:p>
          <a:p>
            <a:pPr marL="171450" indent="-171450">
              <a:buFont typeface="Arial"/>
              <a:buChar char="•"/>
            </a:pPr>
            <a:endParaRPr lang="en-US" sz="1100" dirty="0" smtClean="0">
              <a:solidFill>
                <a:srgbClr val="000000"/>
              </a:solidFill>
            </a:endParaRPr>
          </a:p>
          <a:p>
            <a:pPr marL="285750" indent="-285750">
              <a:buFont typeface="Arial"/>
              <a:buChar char="•"/>
            </a:pPr>
            <a:r>
              <a:rPr lang="en-US" sz="1600" dirty="0">
                <a:solidFill>
                  <a:srgbClr val="000000"/>
                </a:solidFill>
              </a:rPr>
              <a:t>Southwest Collections of </a:t>
            </a:r>
            <a:r>
              <a:rPr lang="en-US" sz="1600" dirty="0" err="1">
                <a:solidFill>
                  <a:srgbClr val="000000"/>
                </a:solidFill>
              </a:rPr>
              <a:t>Anthropods</a:t>
            </a:r>
            <a:r>
              <a:rPr lang="en-US" sz="1600" dirty="0">
                <a:solidFill>
                  <a:srgbClr val="000000"/>
                </a:solidFill>
              </a:rPr>
              <a:t> Network (SCAN): A Model for Collections Digitization to Promote </a:t>
            </a:r>
            <a:r>
              <a:rPr lang="en-US" sz="1600" dirty="0" smtClean="0">
                <a:solidFill>
                  <a:srgbClr val="000000"/>
                </a:solidFill>
              </a:rPr>
              <a:t>	Taxonomic </a:t>
            </a:r>
            <a:r>
              <a:rPr lang="en-US" sz="1600" dirty="0">
                <a:solidFill>
                  <a:srgbClr val="000000"/>
                </a:solidFill>
              </a:rPr>
              <a:t>and Ecological </a:t>
            </a:r>
            <a:r>
              <a:rPr lang="en-US" sz="1600" dirty="0" smtClean="0">
                <a:solidFill>
                  <a:srgbClr val="000000"/>
                </a:solidFill>
              </a:rPr>
              <a:t>Research (</a:t>
            </a:r>
            <a:r>
              <a:rPr lang="en-US" sz="1600" i="1" dirty="0" smtClean="0">
                <a:solidFill>
                  <a:srgbClr val="000000"/>
                </a:solidFill>
              </a:rPr>
              <a:t>Northern Arizona University</a:t>
            </a:r>
            <a:r>
              <a:rPr lang="en-US" sz="1600" dirty="0" smtClean="0">
                <a:solidFill>
                  <a:srgbClr val="000000"/>
                </a:solidFill>
              </a:rPr>
              <a:t>) 	</a:t>
            </a:r>
            <a:r>
              <a:rPr lang="en-US" sz="1600" dirty="0">
                <a:solidFill>
                  <a:srgbClr val="000000"/>
                </a:solidFill>
              </a:rPr>
              <a:t>	</a:t>
            </a:r>
            <a:endParaRPr lang="en-US" sz="1600" dirty="0" smtClean="0">
              <a:solidFill>
                <a:srgbClr val="000000"/>
              </a:solidFill>
            </a:endParaRPr>
          </a:p>
          <a:p>
            <a:pPr lvl="2"/>
            <a:r>
              <a:rPr lang="en-US" sz="1600" u="sng" dirty="0" smtClean="0">
                <a:solidFill>
                  <a:srgbClr val="000000"/>
                </a:solidFill>
                <a:hlinkClick r:id="rId7"/>
              </a:rPr>
              <a:t>http</a:t>
            </a:r>
            <a:r>
              <a:rPr lang="en-US" sz="1600" u="sng" dirty="0">
                <a:solidFill>
                  <a:srgbClr val="000000"/>
                </a:solidFill>
                <a:hlinkClick r:id="rId7"/>
              </a:rPr>
              <a:t>://</a:t>
            </a:r>
            <a:r>
              <a:rPr lang="en-US" sz="1600" u="sng" dirty="0" smtClean="0">
                <a:solidFill>
                  <a:srgbClr val="000000"/>
                </a:solidFill>
                <a:hlinkClick r:id="rId7"/>
              </a:rPr>
              <a:t>hasbrouck.asu.edu/symbiota/portal/index.php</a:t>
            </a:r>
            <a:endParaRPr lang="en-US" sz="1600" u="sng" dirty="0" smtClean="0">
              <a:solidFill>
                <a:srgbClr val="000000"/>
              </a:solidFill>
            </a:endParaRPr>
          </a:p>
          <a:p>
            <a:pPr lvl="2"/>
            <a:endParaRPr lang="en-US" sz="2800" b="1" dirty="0" smtClean="0">
              <a:solidFill>
                <a:prstClr val="black"/>
              </a:solidFill>
            </a:endParaRPr>
          </a:p>
          <a:p>
            <a:pPr marL="0" lvl="2"/>
            <a:r>
              <a:rPr lang="en-US" sz="2800" b="1" dirty="0" smtClean="0">
                <a:solidFill>
                  <a:prstClr val="black"/>
                </a:solidFill>
              </a:rPr>
              <a:t>     More than 130 participating institutions</a:t>
            </a:r>
            <a:endParaRPr lang="en-US" sz="1600" u="sng" dirty="0" smtClean="0">
              <a:solidFill>
                <a:srgbClr val="000000"/>
              </a:solidFill>
            </a:endParaRPr>
          </a:p>
          <a:p>
            <a:endParaRPr lang="en-US" u="sng" dirty="0" smtClean="0">
              <a:solidFill>
                <a:srgbClr val="000000"/>
              </a:solidFill>
            </a:endParaRPr>
          </a:p>
          <a:p>
            <a:pPr algn="ctr"/>
            <a:endParaRPr lang="en-US" sz="2400" b="1" dirty="0" smtClean="0"/>
          </a:p>
          <a:p>
            <a:pPr algn="ctr"/>
            <a:endParaRPr lang="en-US" sz="2400" b="1" dirty="0" smtClean="0"/>
          </a:p>
          <a:p>
            <a:pPr algn="ctr"/>
            <a:r>
              <a:rPr lang="en-US" sz="2400" b="1" dirty="0" smtClean="0"/>
              <a:t> </a:t>
            </a:r>
            <a:endParaRPr lang="en-US" sz="2400" dirty="0"/>
          </a:p>
        </p:txBody>
      </p:sp>
      <p:pic>
        <p:nvPicPr>
          <p:cNvPr id="8" name="Picture 6" descr="https://www.idigbio.org/wiki/_media/idigbio_logo_rgb.pn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3505200" y="304800"/>
            <a:ext cx="1523999" cy="470899"/>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descr="2012map_presentation.jpg"/>
          <p:cNvPicPr>
            <a:picLocks noChangeAspect="1"/>
          </p:cNvPicPr>
          <p:nvPr/>
        </p:nvPicPr>
        <p:blipFill>
          <a:blip r:embed="rId9" cstate="print">
            <a:extLst>
              <a:ext uri="{28A0092B-C50C-407E-A947-70E740481C1C}">
                <a14:useLocalDpi xmlns="" xmlns:a14="http://schemas.microsoft.com/office/drawing/2010/main" val="0"/>
              </a:ext>
            </a:extLst>
          </a:blip>
          <a:srcRect l="7068"/>
          <a:stretch>
            <a:fillRect/>
          </a:stretch>
        </p:blipFill>
        <p:spPr>
          <a:xfrm>
            <a:off x="6553200" y="5334000"/>
            <a:ext cx="2139152" cy="1291253"/>
          </a:xfrm>
          <a:prstGeom prst="rect">
            <a:avLst/>
          </a:prstGeom>
        </p:spPr>
      </p:pic>
    </p:spTree>
    <p:extLst>
      <p:ext uri="{BB962C8B-B14F-4D97-AF65-F5344CB8AC3E}">
        <p14:creationId xmlns="" xmlns:p14="http://schemas.microsoft.com/office/powerpoint/2010/main" val="3811362805"/>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Resume Again</a:t>
            </a:r>
            <a:endParaRPr lang="en-US" dirty="0"/>
          </a:p>
        </p:txBody>
      </p:sp>
      <p:pic>
        <p:nvPicPr>
          <p:cNvPr id="5" name="Content Placeholder 4" descr="Upload Resumed Again.png"/>
          <p:cNvPicPr>
            <a:picLocks noGrp="1" noChangeAspect="1"/>
          </p:cNvPicPr>
          <p:nvPr>
            <p:ph idx="1"/>
          </p:nvPr>
        </p:nvPicPr>
        <p:blipFill>
          <a:blip r:embed="rId3" cstate="print">
            <a:extLst>
              <a:ext uri="{28A0092B-C50C-407E-A947-70E740481C1C}">
                <a14:useLocalDpi xmlns:a14="http://schemas.microsoft.com/office/drawing/2010/main" xmlns="" val="0"/>
              </a:ext>
            </a:extLst>
          </a:blip>
          <a:srcRect t="-20801" b="-20801"/>
          <a:stretch>
            <a:fillRect/>
          </a:stretch>
        </p:blipFill>
        <p:spPr/>
      </p:pic>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xmlns="" val="272267704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Entire Batch is Successful</a:t>
            </a:r>
            <a:endParaRPr lang="en-US" dirty="0"/>
          </a:p>
        </p:txBody>
      </p:sp>
      <p:pic>
        <p:nvPicPr>
          <p:cNvPr id="5" name="Content Placeholder 4" descr="Upload Successfully Finished.png"/>
          <p:cNvPicPr>
            <a:picLocks noGrp="1" noChangeAspect="1"/>
          </p:cNvPicPr>
          <p:nvPr>
            <p:ph idx="1"/>
          </p:nvPr>
        </p:nvPicPr>
        <p:blipFill>
          <a:blip r:embed="rId3" cstate="print">
            <a:extLst>
              <a:ext uri="{28A0092B-C50C-407E-A947-70E740481C1C}">
                <a14:useLocalDpi xmlns:a14="http://schemas.microsoft.com/office/drawing/2010/main" xmlns="" val="0"/>
              </a:ext>
            </a:extLst>
          </a:blip>
          <a:srcRect t="7396" b="7396"/>
          <a:stretch>
            <a:fillRect/>
          </a:stretch>
        </p:blipFill>
        <p:spPr/>
      </p:pic>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xmlns="" val="353601659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304800" y="1066800"/>
            <a:ext cx="8382000" cy="5791200"/>
          </a:xfrm>
        </p:spPr>
        <p:txBody>
          <a:bodyPr>
            <a:normAutofit lnSpcReduction="10000"/>
          </a:bodyPr>
          <a:lstStyle/>
          <a:p>
            <a:r>
              <a:rPr lang="en-US" dirty="0" err="1" smtClean="0"/>
              <a:t>iDigBio</a:t>
            </a:r>
            <a:r>
              <a:rPr lang="en-US" dirty="0" smtClean="0"/>
              <a:t> cloud </a:t>
            </a:r>
          </a:p>
          <a:p>
            <a:pPr lvl="1"/>
            <a:r>
              <a:rPr lang="en-US" dirty="0" smtClean="0"/>
              <a:t>Service-oriented, </a:t>
            </a:r>
            <a:r>
              <a:rPr lang="en-US" u="sng" dirty="0" smtClean="0"/>
              <a:t>standards</a:t>
            </a:r>
            <a:r>
              <a:rPr lang="en-US" dirty="0" smtClean="0"/>
              <a:t>-based, focused on ADBC needs</a:t>
            </a:r>
          </a:p>
          <a:p>
            <a:pPr lvl="1"/>
            <a:r>
              <a:rPr lang="en-US" dirty="0" smtClean="0"/>
              <a:t>Scalable data management and information processing using </a:t>
            </a:r>
            <a:r>
              <a:rPr lang="en-US" u="sng" dirty="0" smtClean="0"/>
              <a:t>standard interfaces, data formats, protocols, tools</a:t>
            </a:r>
          </a:p>
          <a:p>
            <a:r>
              <a:rPr lang="en-US" dirty="0" smtClean="0"/>
              <a:t>Toolboxes as appliances</a:t>
            </a:r>
          </a:p>
          <a:p>
            <a:pPr lvl="1"/>
            <a:r>
              <a:rPr lang="en-US" dirty="0" smtClean="0"/>
              <a:t>Evolving collection of </a:t>
            </a:r>
            <a:r>
              <a:rPr lang="en-US" u="sng" dirty="0" smtClean="0"/>
              <a:t>community-selected</a:t>
            </a:r>
            <a:r>
              <a:rPr lang="en-US" dirty="0" smtClean="0"/>
              <a:t> tools</a:t>
            </a:r>
          </a:p>
          <a:p>
            <a:pPr lvl="1"/>
            <a:r>
              <a:rPr lang="en-US" dirty="0" smtClean="0"/>
              <a:t>Built-in </a:t>
            </a:r>
            <a:r>
              <a:rPr lang="en-US" u="sng" dirty="0" smtClean="0"/>
              <a:t>interfaces</a:t>
            </a:r>
            <a:r>
              <a:rPr lang="en-US" dirty="0" smtClean="0"/>
              <a:t> for effortless </a:t>
            </a:r>
            <a:r>
              <a:rPr lang="en-US" dirty="0" err="1" smtClean="0"/>
              <a:t>iDigBio</a:t>
            </a:r>
            <a:r>
              <a:rPr lang="en-US" dirty="0" smtClean="0"/>
              <a:t> integration</a:t>
            </a:r>
          </a:p>
          <a:p>
            <a:pPr lvl="1"/>
            <a:r>
              <a:rPr lang="en-US" dirty="0" smtClean="0"/>
              <a:t>Embed </a:t>
            </a:r>
            <a:r>
              <a:rPr lang="en-US" u="sng" dirty="0" smtClean="0"/>
              <a:t>best practices and standards </a:t>
            </a:r>
            <a:r>
              <a:rPr lang="en-US" dirty="0" smtClean="0"/>
              <a:t>in </a:t>
            </a:r>
            <a:r>
              <a:rPr lang="en-US" dirty="0" err="1" smtClean="0"/>
              <a:t>biocollections</a:t>
            </a:r>
            <a:r>
              <a:rPr lang="en-US" dirty="0" smtClean="0"/>
              <a:t> </a:t>
            </a:r>
            <a:r>
              <a:rPr lang="en-US" dirty="0" smtClean="0"/>
              <a:t>work</a:t>
            </a:r>
          </a:p>
          <a:p>
            <a:r>
              <a:rPr lang="en-US" dirty="0" smtClean="0"/>
              <a:t>After the first year we have functional web site, data portal, storage and server hosting services</a:t>
            </a:r>
          </a:p>
          <a:p>
            <a:r>
              <a:rPr lang="en-US" dirty="0" smtClean="0"/>
              <a:t>Ingestion appliances and ingestion APIs for images and data soon available</a:t>
            </a:r>
            <a:endParaRPr lang="en-US" dirty="0" smtClean="0"/>
          </a:p>
          <a:p>
            <a:endParaRPr lang="en-US" b="1" dirty="0" smtClean="0"/>
          </a:p>
          <a:p>
            <a:r>
              <a:rPr lang="en-US" dirty="0" smtClean="0"/>
              <a:t>For </a:t>
            </a:r>
            <a:r>
              <a:rPr lang="en-US" dirty="0" smtClean="0"/>
              <a:t>feedback: </a:t>
            </a:r>
            <a:r>
              <a:rPr lang="en-US" dirty="0" smtClean="0">
                <a:hlinkClick r:id="rId2"/>
              </a:rPr>
              <a:t>fortes@ufl.edu</a:t>
            </a:r>
            <a:r>
              <a:rPr lang="en-US" dirty="0" smtClean="0"/>
              <a:t> and “Contacts” at idigbio.org</a:t>
            </a:r>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229600" cy="914400"/>
          </a:xfrm>
        </p:spPr>
        <p:txBody>
          <a:bodyPr>
            <a:normAutofit/>
          </a:bodyPr>
          <a:lstStyle/>
          <a:p>
            <a:pPr algn="ctr"/>
            <a:r>
              <a:rPr lang="en-US" dirty="0" smtClean="0">
                <a:solidFill>
                  <a:srgbClr val="376092"/>
                </a:solidFill>
                <a:cs typeface="Arial"/>
              </a:rPr>
              <a:t>Linking Collections to…</a:t>
            </a:r>
            <a:endParaRPr lang="en-US" dirty="0">
              <a:solidFill>
                <a:srgbClr val="376092"/>
              </a:solidFill>
              <a:cs typeface="Arial"/>
            </a:endParaRPr>
          </a:p>
        </p:txBody>
      </p:sp>
      <p:sp>
        <p:nvSpPr>
          <p:cNvPr id="3" name="Content Placeholder 2"/>
          <p:cNvSpPr>
            <a:spLocks noGrp="1"/>
          </p:cNvSpPr>
          <p:nvPr>
            <p:ph idx="1"/>
          </p:nvPr>
        </p:nvSpPr>
        <p:spPr>
          <a:xfrm>
            <a:off x="381000" y="838200"/>
            <a:ext cx="8229600" cy="5440362"/>
          </a:xfrm>
        </p:spPr>
        <p:txBody>
          <a:bodyPr>
            <a:normAutofit/>
          </a:bodyPr>
          <a:lstStyle/>
          <a:p>
            <a:pPr>
              <a:buClr>
                <a:srgbClr val="B97C3F"/>
              </a:buClr>
            </a:pPr>
            <a:r>
              <a:rPr lang="en-US" sz="3200" dirty="0" smtClean="0">
                <a:cs typeface="Arial"/>
              </a:rPr>
              <a:t>Ecology</a:t>
            </a:r>
          </a:p>
          <a:p>
            <a:pPr>
              <a:buClr>
                <a:srgbClr val="B97C3F"/>
              </a:buClr>
            </a:pPr>
            <a:r>
              <a:rPr lang="en-US" sz="3200" dirty="0" smtClean="0">
                <a:cs typeface="Arial"/>
              </a:rPr>
              <a:t>Paleontology</a:t>
            </a:r>
          </a:p>
          <a:p>
            <a:pPr>
              <a:buClr>
                <a:srgbClr val="B97C3F"/>
              </a:buClr>
            </a:pPr>
            <a:r>
              <a:rPr lang="en-US" sz="3200" dirty="0" smtClean="0">
                <a:cs typeface="Arial"/>
              </a:rPr>
              <a:t>Genomics</a:t>
            </a:r>
          </a:p>
          <a:p>
            <a:pPr>
              <a:buClr>
                <a:srgbClr val="B97C3F"/>
              </a:buClr>
            </a:pPr>
            <a:r>
              <a:rPr lang="en-US" sz="3200" dirty="0" smtClean="0">
                <a:cs typeface="Arial"/>
              </a:rPr>
              <a:t>Living Collections</a:t>
            </a:r>
          </a:p>
          <a:p>
            <a:pPr>
              <a:buClr>
                <a:srgbClr val="B97C3F"/>
              </a:buClr>
            </a:pPr>
            <a:r>
              <a:rPr lang="en-US" sz="3200" dirty="0" smtClean="0">
                <a:cs typeface="Arial"/>
              </a:rPr>
              <a:t>Other </a:t>
            </a:r>
            <a:r>
              <a:rPr lang="en-US" sz="3200" dirty="0" smtClean="0">
                <a:cs typeface="Arial"/>
              </a:rPr>
              <a:t>repositories</a:t>
            </a:r>
          </a:p>
          <a:p>
            <a:pPr>
              <a:buClr>
                <a:srgbClr val="B97C3F"/>
              </a:buClr>
            </a:pPr>
            <a:r>
              <a:rPr lang="en-US" sz="3200" dirty="0" smtClean="0">
                <a:cs typeface="Arial"/>
              </a:rPr>
              <a:t>PRAGMA activities</a:t>
            </a:r>
            <a:endParaRPr lang="en-US" sz="3200" dirty="0" smtClean="0">
              <a:cs typeface="Arial"/>
            </a:endParaRPr>
          </a:p>
          <a:p>
            <a:pPr>
              <a:buClr>
                <a:srgbClr val="B97C3F"/>
              </a:buClr>
            </a:pPr>
            <a:endParaRPr lang="en-US" sz="3200" dirty="0" smtClean="0">
              <a:cs typeface="Arial"/>
            </a:endParaRPr>
          </a:p>
          <a:p>
            <a:pPr>
              <a:buClr>
                <a:srgbClr val="B97C3F"/>
              </a:buClr>
            </a:pPr>
            <a:endParaRPr lang="en-US" sz="3200" dirty="0" smtClean="0">
              <a:cs typeface="Arial"/>
            </a:endParaRPr>
          </a:p>
          <a:p>
            <a:pPr>
              <a:buClr>
                <a:srgbClr val="B97C3F"/>
              </a:buClr>
            </a:pPr>
            <a:endParaRPr lang="en-US" sz="3200" dirty="0" smtClean="0">
              <a:cs typeface="Arial"/>
            </a:endParaRPr>
          </a:p>
          <a:p>
            <a:pPr>
              <a:buClr>
                <a:srgbClr val="B97C3F"/>
              </a:buClr>
            </a:pPr>
            <a:endParaRPr lang="en-US" sz="3200" dirty="0" smtClean="0">
              <a:cs typeface="Arial"/>
            </a:endParaRPr>
          </a:p>
          <a:p>
            <a:pPr>
              <a:buClr>
                <a:srgbClr val="FA8362"/>
              </a:buClr>
            </a:pPr>
            <a:endParaRPr lang="en-US" dirty="0" smtClean="0">
              <a:cs typeface="Arial"/>
            </a:endParaRPr>
          </a:p>
          <a:p>
            <a:pPr>
              <a:buClr>
                <a:srgbClr val="FA8362"/>
              </a:buClr>
            </a:pPr>
            <a:endParaRPr lang="en-US" dirty="0" smtClean="0">
              <a:cs typeface="Arial"/>
            </a:endParaRPr>
          </a:p>
          <a:p>
            <a:pPr>
              <a:buClr>
                <a:srgbClr val="FA8362"/>
              </a:buClr>
            </a:pPr>
            <a:endParaRPr lang="en-US" dirty="0" smtClean="0">
              <a:cs typeface="Arial"/>
            </a:endParaRPr>
          </a:p>
          <a:p>
            <a:pPr>
              <a:buClr>
                <a:srgbClr val="FA8362"/>
              </a:buClr>
            </a:pPr>
            <a:endParaRPr lang="en-US" dirty="0" smtClean="0">
              <a:cs typeface="Arial"/>
            </a:endParaRPr>
          </a:p>
        </p:txBody>
      </p:sp>
      <p:grpSp>
        <p:nvGrpSpPr>
          <p:cNvPr id="4" name="Group 10"/>
          <p:cNvGrpSpPr/>
          <p:nvPr/>
        </p:nvGrpSpPr>
        <p:grpSpPr>
          <a:xfrm>
            <a:off x="4495800" y="990600"/>
            <a:ext cx="4648200" cy="934312"/>
            <a:chOff x="1080273" y="2087693"/>
            <a:chExt cx="6613023" cy="1605918"/>
          </a:xfrm>
        </p:grpSpPr>
        <p:sp>
          <p:nvSpPr>
            <p:cNvPr id="15" name="Rectangle 14"/>
            <p:cNvSpPr/>
            <p:nvPr/>
          </p:nvSpPr>
          <p:spPr>
            <a:xfrm>
              <a:off x="1080273" y="2087693"/>
              <a:ext cx="6613023" cy="1605918"/>
            </a:xfrm>
            <a:prstGeom prst="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rotWithShape="1">
            <a:blip r:embed="rId2" cstate="print"/>
            <a:srcRect l="1" r="104"/>
            <a:stretch/>
          </p:blipFill>
          <p:spPr>
            <a:xfrm>
              <a:off x="1354534" y="2233111"/>
              <a:ext cx="5226923" cy="1460500"/>
            </a:xfrm>
            <a:prstGeom prst="rect">
              <a:avLst/>
            </a:prstGeom>
          </p:spPr>
        </p:pic>
      </p:grpSp>
      <p:pic>
        <p:nvPicPr>
          <p:cNvPr id="17" name="Picture 16" descr="paleodb.pdf"/>
          <p:cNvPicPr>
            <a:picLocks noChangeAspect="1"/>
          </p:cNvPicPr>
          <p:nvPr/>
        </p:nvPicPr>
        <p:blipFill rotWithShape="1">
          <a:blip r:embed="rId3" cstate="print"/>
          <a:srcRect r="42465" b="9743"/>
          <a:stretch/>
        </p:blipFill>
        <p:spPr>
          <a:xfrm>
            <a:off x="5791200" y="1905000"/>
            <a:ext cx="3352800" cy="3000563"/>
          </a:xfrm>
          <a:prstGeom prst="rect">
            <a:avLst/>
          </a:prstGeom>
        </p:spPr>
      </p:pic>
      <p:pic>
        <p:nvPicPr>
          <p:cNvPr id="19" name="Picture 59" descr="valvula2"/>
          <p:cNvPicPr>
            <a:picLocks noChangeAspect="1" noChangeArrowheads="1"/>
          </p:cNvPicPr>
          <p:nvPr/>
        </p:nvPicPr>
        <p:blipFill>
          <a:blip r:embed="rId4" cstate="print"/>
          <a:srcRect l="34714"/>
          <a:stretch>
            <a:fillRect/>
          </a:stretch>
        </p:blipFill>
        <p:spPr bwMode="auto">
          <a:xfrm>
            <a:off x="6872358" y="4498569"/>
            <a:ext cx="2271642" cy="2359431"/>
          </a:xfrm>
          <a:prstGeom prst="rect">
            <a:avLst/>
          </a:prstGeom>
          <a:noFill/>
        </p:spPr>
      </p:pic>
      <p:pic>
        <p:nvPicPr>
          <p:cNvPr id="20" name="Picture 19" descr="ncbi.pdf"/>
          <p:cNvPicPr>
            <a:picLocks noChangeAspect="1"/>
          </p:cNvPicPr>
          <p:nvPr/>
        </p:nvPicPr>
        <p:blipFill>
          <a:blip r:embed="rId5" cstate="print"/>
          <a:stretch>
            <a:fillRect/>
          </a:stretch>
        </p:blipFill>
        <p:spPr>
          <a:xfrm>
            <a:off x="4724400" y="4480391"/>
            <a:ext cx="2362200" cy="2377610"/>
          </a:xfrm>
          <a:prstGeom prst="rect">
            <a:avLst/>
          </a:prstGeom>
        </p:spPr>
      </p:pic>
      <p:pic>
        <p:nvPicPr>
          <p:cNvPr id="21" name="Picture 20" descr="algae.pdf"/>
          <p:cNvPicPr>
            <a:picLocks noChangeAspect="1"/>
          </p:cNvPicPr>
          <p:nvPr/>
        </p:nvPicPr>
        <p:blipFill>
          <a:blip r:embed="rId6" cstate="print"/>
          <a:srcRect r="71468"/>
          <a:stretch>
            <a:fillRect/>
          </a:stretch>
        </p:blipFill>
        <p:spPr>
          <a:xfrm>
            <a:off x="3657600" y="2286000"/>
            <a:ext cx="2227479" cy="990600"/>
          </a:xfrm>
          <a:prstGeom prst="rect">
            <a:avLst/>
          </a:prstGeom>
        </p:spPr>
      </p:pic>
      <p:pic>
        <p:nvPicPr>
          <p:cNvPr id="22" name="Picture 21" descr="treebase shot.jpg"/>
          <p:cNvPicPr>
            <a:picLocks noChangeAspect="1"/>
          </p:cNvPicPr>
          <p:nvPr/>
        </p:nvPicPr>
        <p:blipFill rotWithShape="1">
          <a:blip r:embed="rId7" cstate="print"/>
          <a:srcRect l="-1" r="44160" b="81960"/>
          <a:stretch/>
        </p:blipFill>
        <p:spPr>
          <a:xfrm>
            <a:off x="914400" y="5715000"/>
            <a:ext cx="3425373" cy="719667"/>
          </a:xfrm>
          <a:prstGeom prst="rect">
            <a:avLst/>
          </a:prstGeom>
        </p:spPr>
      </p:pic>
      <p:pic>
        <p:nvPicPr>
          <p:cNvPr id="23" name="Picture 22" descr="morphbank.pdf"/>
          <p:cNvPicPr>
            <a:picLocks noChangeAspect="1"/>
          </p:cNvPicPr>
          <p:nvPr/>
        </p:nvPicPr>
        <p:blipFill>
          <a:blip r:embed="rId8" cstate="print"/>
          <a:stretch>
            <a:fillRect/>
          </a:stretch>
        </p:blipFill>
        <p:spPr>
          <a:xfrm>
            <a:off x="1" y="4484307"/>
            <a:ext cx="4114800" cy="884270"/>
          </a:xfrm>
          <a:prstGeom prst="rect">
            <a:avLst/>
          </a:prstGeom>
        </p:spPr>
      </p:pic>
      <p:pic>
        <p:nvPicPr>
          <p:cNvPr id="18" name="Picture 17" descr="https://www.idigbio.org/wiki/_media/idigbio_logo_rgb.pn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152400" y="228600"/>
            <a:ext cx="1523999" cy="4708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7699366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457200" y="1066800"/>
            <a:ext cx="8458200" cy="5410200"/>
          </a:xfrm>
        </p:spPr>
        <p:txBody>
          <a:bodyPr>
            <a:normAutofit lnSpcReduction="10000"/>
          </a:bodyPr>
          <a:lstStyle/>
          <a:p>
            <a:r>
              <a:rPr lang="en-US" dirty="0" smtClean="0"/>
              <a:t>National Science Foundation</a:t>
            </a:r>
          </a:p>
          <a:p>
            <a:pPr lvl="1"/>
            <a:r>
              <a:rPr lang="en-US" dirty="0" smtClean="0"/>
              <a:t>Judith Skog and Anne Maglia</a:t>
            </a:r>
          </a:p>
          <a:p>
            <a:pPr>
              <a:buNone/>
            </a:pPr>
            <a:endParaRPr lang="en-US" dirty="0" smtClean="0"/>
          </a:p>
          <a:p>
            <a:r>
              <a:rPr lang="en-US" dirty="0" smtClean="0"/>
              <a:t>iDigBio IT team at U. of Florida</a:t>
            </a:r>
          </a:p>
          <a:p>
            <a:pPr lvl="2"/>
            <a:r>
              <a:rPr lang="en-US" sz="2400" dirty="0" smtClean="0"/>
              <a:t>Renato Figueiredo &amp; Andrea Matsunaga, Senior Personnel </a:t>
            </a:r>
          </a:p>
          <a:p>
            <a:pPr lvl="2"/>
            <a:r>
              <a:rPr lang="en-US" sz="2400" dirty="0" smtClean="0"/>
              <a:t>Alex Thompson, Kevin Love &amp; Matt Collins, IT Experts</a:t>
            </a:r>
          </a:p>
          <a:p>
            <a:pPr lvl="2"/>
            <a:r>
              <a:rPr lang="en-US" sz="2400" dirty="0" smtClean="0"/>
              <a:t>Jiangyan Xu, Graduate student</a:t>
            </a:r>
          </a:p>
          <a:p>
            <a:pPr lvl="2"/>
            <a:endParaRPr lang="en-US" sz="2400" dirty="0" smtClean="0"/>
          </a:p>
          <a:p>
            <a:r>
              <a:rPr lang="en-US" dirty="0" smtClean="0"/>
              <a:t>iDigBio IT team at Florida State U.</a:t>
            </a:r>
          </a:p>
          <a:p>
            <a:pPr lvl="2"/>
            <a:r>
              <a:rPr lang="en-US" sz="2400" dirty="0" smtClean="0"/>
              <a:t>Greg Riccardi, Director for Informatics</a:t>
            </a:r>
          </a:p>
          <a:p>
            <a:pPr lvl="2"/>
            <a:r>
              <a:rPr lang="en-US" sz="2400" dirty="0" smtClean="0"/>
              <a:t>Austin Mast, Senior Personnel</a:t>
            </a:r>
          </a:p>
          <a:p>
            <a:pPr lvl="2"/>
            <a:r>
              <a:rPr lang="en-US" sz="2400" dirty="0" smtClean="0"/>
              <a:t>Gil Nelson &amp; Deb Paul, Digitization Specialists</a:t>
            </a:r>
          </a:p>
          <a:p>
            <a:pPr lvl="2"/>
            <a:r>
              <a:rPr lang="en-US" sz="2400" dirty="0" smtClean="0"/>
              <a:t>Guillaume Pierre, IT expert</a:t>
            </a:r>
          </a:p>
          <a:p>
            <a:pPr lvl="2"/>
            <a:endParaRPr lang="en-US" sz="24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pic>
        <p:nvPicPr>
          <p:cNvPr id="5" name="Picture 23" descr="nsfc.jpg"/>
          <p:cNvPicPr>
            <a:picLocks noChangeAspect="1"/>
          </p:cNvPicPr>
          <p:nvPr/>
        </p:nvPicPr>
        <p:blipFill>
          <a:blip r:embed="rId2" cstate="print"/>
          <a:srcRect/>
          <a:stretch>
            <a:fillRect/>
          </a:stretch>
        </p:blipFill>
        <p:spPr bwMode="auto">
          <a:xfrm>
            <a:off x="5257800" y="1219200"/>
            <a:ext cx="762000" cy="7620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81352"/>
            <a:ext cx="8153400" cy="514350"/>
          </a:xfrm>
        </p:spPr>
        <p:txBody>
          <a:bodyPr>
            <a:normAutofit fontScale="90000"/>
          </a:bodyPr>
          <a:lstStyle/>
          <a:p>
            <a:r>
              <a:rPr lang="en-US" dirty="0" smtClean="0"/>
              <a:t>iDigBio IT Vision</a:t>
            </a:r>
            <a:endParaRPr lang="en-US" dirty="0"/>
          </a:p>
        </p:txBody>
      </p:sp>
      <p:sp>
        <p:nvSpPr>
          <p:cNvPr id="3" name="Content Placeholder 2"/>
          <p:cNvSpPr>
            <a:spLocks noGrp="1"/>
          </p:cNvSpPr>
          <p:nvPr>
            <p:ph idx="1"/>
          </p:nvPr>
        </p:nvSpPr>
        <p:spPr>
          <a:xfrm>
            <a:off x="76200" y="1295400"/>
            <a:ext cx="8915400" cy="5257800"/>
          </a:xfrm>
        </p:spPr>
        <p:txBody>
          <a:bodyPr/>
          <a:lstStyle/>
          <a:p>
            <a:r>
              <a:rPr lang="en-US" dirty="0" err="1" smtClean="0"/>
              <a:t>Cyberinfrastructure</a:t>
            </a:r>
            <a:r>
              <a:rPr lang="en-US" dirty="0" smtClean="0"/>
              <a:t> to enable </a:t>
            </a:r>
          </a:p>
          <a:p>
            <a:pPr lvl="1"/>
            <a:r>
              <a:rPr lang="en-US" dirty="0" smtClean="0"/>
              <a:t>the collaborative creation, integration and management of digitized </a:t>
            </a:r>
            <a:r>
              <a:rPr lang="en-US" dirty="0" err="1" smtClean="0"/>
              <a:t>biocollections</a:t>
            </a:r>
            <a:r>
              <a:rPr lang="en-US" dirty="0" smtClean="0"/>
              <a:t>, and</a:t>
            </a:r>
          </a:p>
          <a:p>
            <a:pPr lvl="1"/>
            <a:r>
              <a:rPr lang="en-US" dirty="0" smtClean="0"/>
              <a:t>their use in scientific research, education and outreach.</a:t>
            </a:r>
          </a:p>
          <a:p>
            <a:endParaRPr lang="en-US" dirty="0" smtClean="0"/>
          </a:p>
          <a:p>
            <a:r>
              <a:rPr lang="en-US" dirty="0" smtClean="0"/>
              <a:t>Visible as a collection of persistent Internet-accessible services, data and resources for</a:t>
            </a:r>
          </a:p>
          <a:p>
            <a:pPr lvl="1"/>
            <a:r>
              <a:rPr lang="en-US" dirty="0" err="1" smtClean="0"/>
              <a:t>biocollection</a:t>
            </a:r>
            <a:r>
              <a:rPr lang="en-US" dirty="0" smtClean="0"/>
              <a:t> “producers”, “consumers”  and “service providers”</a:t>
            </a:r>
          </a:p>
          <a:p>
            <a:pPr lvl="1"/>
            <a:r>
              <a:rPr lang="en-US" dirty="0" err="1" smtClean="0"/>
              <a:t>cyberinfrastructure</a:t>
            </a:r>
            <a:r>
              <a:rPr lang="en-US" dirty="0" smtClean="0"/>
              <a:t> providers</a:t>
            </a:r>
          </a:p>
          <a:p>
            <a:pPr lvl="1"/>
            <a:r>
              <a:rPr lang="en-US" dirty="0" smtClean="0"/>
              <a:t>national/global data aggregators</a:t>
            </a:r>
            <a:endParaRPr lang="en-US" dirty="0"/>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Stakeholders</a:t>
            </a:r>
            <a:endParaRPr lang="en-US" dirty="0"/>
          </a:p>
        </p:txBody>
      </p:sp>
      <p:graphicFrame>
        <p:nvGraphicFramePr>
          <p:cNvPr id="5" name="Content Placeholder 4"/>
          <p:cNvGraphicFramePr>
            <a:graphicFrameLocks noGrp="1"/>
          </p:cNvGraphicFramePr>
          <p:nvPr>
            <p:ph idx="1"/>
          </p:nvPr>
        </p:nvGraphicFramePr>
        <p:xfrm>
          <a:off x="457200" y="1066800"/>
          <a:ext cx="82296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
        <p:nvSpPr>
          <p:cNvPr id="6" name="TextBox 5"/>
          <p:cNvSpPr txBox="1"/>
          <p:nvPr/>
        </p:nvSpPr>
        <p:spPr>
          <a:xfrm>
            <a:off x="3822436" y="3048000"/>
            <a:ext cx="1499128" cy="646331"/>
          </a:xfrm>
          <a:prstGeom prst="rect">
            <a:avLst/>
          </a:prstGeom>
          <a:noFill/>
        </p:spPr>
        <p:txBody>
          <a:bodyPr wrap="none" rtlCol="0">
            <a:spAutoFit/>
          </a:bodyPr>
          <a:lstStyle/>
          <a:p>
            <a:r>
              <a:rPr lang="en-US" sz="3600" dirty="0" err="1" smtClean="0">
                <a:solidFill>
                  <a:schemeClr val="tx2"/>
                </a:solidFill>
              </a:rPr>
              <a:t>iDigBio</a:t>
            </a:r>
            <a:endParaRPr lang="en-US" sz="3600" dirty="0">
              <a:solidFill>
                <a:schemeClr val="tx2"/>
              </a:solidFill>
            </a:endParaRPr>
          </a:p>
        </p:txBody>
      </p:sp>
      <p:sp>
        <p:nvSpPr>
          <p:cNvPr id="7" name="TextBox 6"/>
          <p:cNvSpPr txBox="1"/>
          <p:nvPr/>
        </p:nvSpPr>
        <p:spPr>
          <a:xfrm>
            <a:off x="2514600" y="1143000"/>
            <a:ext cx="1104790" cy="369332"/>
          </a:xfrm>
          <a:prstGeom prst="rect">
            <a:avLst/>
          </a:prstGeom>
          <a:noFill/>
        </p:spPr>
        <p:txBody>
          <a:bodyPr wrap="none" rtlCol="0">
            <a:spAutoFit/>
          </a:bodyPr>
          <a:lstStyle/>
          <a:p>
            <a:r>
              <a:rPr lang="en-US" dirty="0" smtClean="0">
                <a:solidFill>
                  <a:schemeClr val="accent2">
                    <a:lumMod val="75000"/>
                  </a:schemeClr>
                </a:solidFill>
              </a:rPr>
              <a:t>Museums</a:t>
            </a:r>
            <a:endParaRPr lang="en-US" dirty="0">
              <a:solidFill>
                <a:schemeClr val="accent2">
                  <a:lumMod val="75000"/>
                </a:schemeClr>
              </a:solidFill>
            </a:endParaRPr>
          </a:p>
        </p:txBody>
      </p:sp>
      <p:sp>
        <p:nvSpPr>
          <p:cNvPr id="8" name="TextBox 7"/>
          <p:cNvSpPr txBox="1"/>
          <p:nvPr/>
        </p:nvSpPr>
        <p:spPr>
          <a:xfrm>
            <a:off x="6934200" y="2209800"/>
            <a:ext cx="1305357" cy="369332"/>
          </a:xfrm>
          <a:prstGeom prst="rect">
            <a:avLst/>
          </a:prstGeom>
          <a:noFill/>
        </p:spPr>
        <p:txBody>
          <a:bodyPr wrap="none" rtlCol="0">
            <a:spAutoFit/>
          </a:bodyPr>
          <a:lstStyle/>
          <a:p>
            <a:r>
              <a:rPr lang="en-US" dirty="0" smtClean="0">
                <a:solidFill>
                  <a:schemeClr val="bg2">
                    <a:lumMod val="50000"/>
                  </a:schemeClr>
                </a:solidFill>
              </a:rPr>
              <a:t>Amazon WS</a:t>
            </a:r>
            <a:endParaRPr lang="en-US" dirty="0">
              <a:solidFill>
                <a:schemeClr val="bg2">
                  <a:lumMod val="50000"/>
                </a:schemeClr>
              </a:solidFill>
            </a:endParaRPr>
          </a:p>
        </p:txBody>
      </p:sp>
      <p:sp>
        <p:nvSpPr>
          <p:cNvPr id="9" name="TextBox 8"/>
          <p:cNvSpPr txBox="1"/>
          <p:nvPr/>
        </p:nvSpPr>
        <p:spPr>
          <a:xfrm>
            <a:off x="7620000" y="2590800"/>
            <a:ext cx="851515" cy="369332"/>
          </a:xfrm>
          <a:prstGeom prst="rect">
            <a:avLst/>
          </a:prstGeom>
          <a:noFill/>
        </p:spPr>
        <p:txBody>
          <a:bodyPr wrap="none" rtlCol="0">
            <a:spAutoFit/>
          </a:bodyPr>
          <a:lstStyle/>
          <a:p>
            <a:r>
              <a:rPr lang="en-US" dirty="0" smtClean="0">
                <a:solidFill>
                  <a:schemeClr val="bg2">
                    <a:lumMod val="50000"/>
                  </a:schemeClr>
                </a:solidFill>
              </a:rPr>
              <a:t>Google</a:t>
            </a:r>
            <a:endParaRPr lang="en-US" dirty="0">
              <a:solidFill>
                <a:schemeClr val="bg2">
                  <a:lumMod val="50000"/>
                </a:schemeClr>
              </a:solidFill>
            </a:endParaRPr>
          </a:p>
        </p:txBody>
      </p:sp>
      <p:sp>
        <p:nvSpPr>
          <p:cNvPr id="10" name="TextBox 9"/>
          <p:cNvSpPr txBox="1"/>
          <p:nvPr/>
        </p:nvSpPr>
        <p:spPr>
          <a:xfrm>
            <a:off x="7086600" y="3733800"/>
            <a:ext cx="1680396" cy="369332"/>
          </a:xfrm>
          <a:prstGeom prst="rect">
            <a:avLst/>
          </a:prstGeom>
          <a:noFill/>
        </p:spPr>
        <p:txBody>
          <a:bodyPr wrap="none" rtlCol="0">
            <a:spAutoFit/>
          </a:bodyPr>
          <a:lstStyle/>
          <a:p>
            <a:r>
              <a:rPr lang="en-US" dirty="0" smtClean="0">
                <a:solidFill>
                  <a:schemeClr val="bg2">
                    <a:lumMod val="50000"/>
                  </a:schemeClr>
                </a:solidFill>
              </a:rPr>
              <a:t>Microsoft Azure</a:t>
            </a:r>
            <a:endParaRPr lang="en-US" dirty="0">
              <a:solidFill>
                <a:schemeClr val="bg2">
                  <a:lumMod val="50000"/>
                </a:schemeClr>
              </a:solidFill>
            </a:endParaRPr>
          </a:p>
        </p:txBody>
      </p:sp>
      <p:sp>
        <p:nvSpPr>
          <p:cNvPr id="11" name="TextBox 10"/>
          <p:cNvSpPr txBox="1"/>
          <p:nvPr/>
        </p:nvSpPr>
        <p:spPr>
          <a:xfrm>
            <a:off x="7848600" y="2971800"/>
            <a:ext cx="1034129" cy="369332"/>
          </a:xfrm>
          <a:prstGeom prst="rect">
            <a:avLst/>
          </a:prstGeom>
          <a:noFill/>
        </p:spPr>
        <p:txBody>
          <a:bodyPr wrap="none" rtlCol="0">
            <a:spAutoFit/>
          </a:bodyPr>
          <a:lstStyle/>
          <a:p>
            <a:r>
              <a:rPr lang="en-US" dirty="0" err="1" smtClean="0">
                <a:solidFill>
                  <a:schemeClr val="bg2">
                    <a:lumMod val="50000"/>
                  </a:schemeClr>
                </a:solidFill>
              </a:rPr>
              <a:t>DataONE</a:t>
            </a:r>
            <a:endParaRPr lang="en-US" dirty="0">
              <a:solidFill>
                <a:schemeClr val="bg2">
                  <a:lumMod val="50000"/>
                </a:schemeClr>
              </a:solidFill>
            </a:endParaRPr>
          </a:p>
        </p:txBody>
      </p:sp>
      <p:sp>
        <p:nvSpPr>
          <p:cNvPr id="12" name="TextBox 11"/>
          <p:cNvSpPr txBox="1"/>
          <p:nvPr/>
        </p:nvSpPr>
        <p:spPr>
          <a:xfrm>
            <a:off x="5410200" y="914400"/>
            <a:ext cx="654410" cy="369332"/>
          </a:xfrm>
          <a:prstGeom prst="rect">
            <a:avLst/>
          </a:prstGeom>
          <a:noFill/>
        </p:spPr>
        <p:txBody>
          <a:bodyPr wrap="none" rtlCol="0">
            <a:spAutoFit/>
          </a:bodyPr>
          <a:lstStyle/>
          <a:p>
            <a:r>
              <a:rPr lang="en-US" dirty="0" smtClean="0">
                <a:solidFill>
                  <a:schemeClr val="accent2">
                    <a:lumMod val="75000"/>
                  </a:schemeClr>
                </a:solidFill>
              </a:rPr>
              <a:t>TCNs</a:t>
            </a:r>
            <a:endParaRPr lang="en-US" dirty="0">
              <a:solidFill>
                <a:schemeClr val="accent2">
                  <a:lumMod val="75000"/>
                </a:schemeClr>
              </a:solidFill>
            </a:endParaRPr>
          </a:p>
        </p:txBody>
      </p:sp>
      <p:sp>
        <p:nvSpPr>
          <p:cNvPr id="13" name="TextBox 12"/>
          <p:cNvSpPr txBox="1"/>
          <p:nvPr/>
        </p:nvSpPr>
        <p:spPr>
          <a:xfrm>
            <a:off x="5410200" y="1295400"/>
            <a:ext cx="1111394" cy="369332"/>
          </a:xfrm>
          <a:prstGeom prst="rect">
            <a:avLst/>
          </a:prstGeom>
          <a:noFill/>
        </p:spPr>
        <p:txBody>
          <a:bodyPr wrap="none" rtlCol="0">
            <a:spAutoFit/>
          </a:bodyPr>
          <a:lstStyle/>
          <a:p>
            <a:r>
              <a:rPr lang="en-US" dirty="0" smtClean="0">
                <a:solidFill>
                  <a:schemeClr val="accent2">
                    <a:lumMod val="75000"/>
                  </a:schemeClr>
                </a:solidFill>
              </a:rPr>
              <a:t>Collectors</a:t>
            </a:r>
            <a:endParaRPr lang="en-US" dirty="0">
              <a:solidFill>
                <a:schemeClr val="accent2">
                  <a:lumMod val="75000"/>
                </a:schemeClr>
              </a:solidFill>
            </a:endParaRPr>
          </a:p>
        </p:txBody>
      </p:sp>
      <p:sp>
        <p:nvSpPr>
          <p:cNvPr id="14" name="TextBox 13"/>
          <p:cNvSpPr txBox="1"/>
          <p:nvPr/>
        </p:nvSpPr>
        <p:spPr>
          <a:xfrm>
            <a:off x="990600" y="2133600"/>
            <a:ext cx="619080" cy="369332"/>
          </a:xfrm>
          <a:prstGeom prst="rect">
            <a:avLst/>
          </a:prstGeom>
          <a:noFill/>
        </p:spPr>
        <p:txBody>
          <a:bodyPr wrap="none" rtlCol="0">
            <a:spAutoFit/>
          </a:bodyPr>
          <a:lstStyle/>
          <a:p>
            <a:r>
              <a:rPr lang="en-US" dirty="0" smtClean="0">
                <a:solidFill>
                  <a:schemeClr val="accent6">
                    <a:lumMod val="75000"/>
                  </a:schemeClr>
                </a:solidFill>
              </a:rPr>
              <a:t>GBIF</a:t>
            </a:r>
            <a:endParaRPr lang="en-US" dirty="0">
              <a:solidFill>
                <a:schemeClr val="accent6">
                  <a:lumMod val="75000"/>
                </a:schemeClr>
              </a:solidFill>
            </a:endParaRPr>
          </a:p>
        </p:txBody>
      </p:sp>
      <p:sp>
        <p:nvSpPr>
          <p:cNvPr id="15" name="TextBox 14"/>
          <p:cNvSpPr txBox="1"/>
          <p:nvPr/>
        </p:nvSpPr>
        <p:spPr>
          <a:xfrm>
            <a:off x="685800" y="2590800"/>
            <a:ext cx="548548" cy="369332"/>
          </a:xfrm>
          <a:prstGeom prst="rect">
            <a:avLst/>
          </a:prstGeom>
          <a:noFill/>
        </p:spPr>
        <p:txBody>
          <a:bodyPr wrap="none" rtlCol="0">
            <a:spAutoFit/>
          </a:bodyPr>
          <a:lstStyle/>
          <a:p>
            <a:r>
              <a:rPr lang="en-US" dirty="0" smtClean="0">
                <a:solidFill>
                  <a:schemeClr val="accent6">
                    <a:lumMod val="75000"/>
                  </a:schemeClr>
                </a:solidFill>
              </a:rPr>
              <a:t>ALA</a:t>
            </a:r>
            <a:endParaRPr lang="en-US" dirty="0">
              <a:solidFill>
                <a:schemeClr val="accent6">
                  <a:lumMod val="75000"/>
                </a:schemeClr>
              </a:solidFill>
            </a:endParaRPr>
          </a:p>
        </p:txBody>
      </p:sp>
      <p:sp>
        <p:nvSpPr>
          <p:cNvPr id="16" name="TextBox 15"/>
          <p:cNvSpPr txBox="1"/>
          <p:nvPr/>
        </p:nvSpPr>
        <p:spPr>
          <a:xfrm>
            <a:off x="990600" y="5105400"/>
            <a:ext cx="1314591" cy="369332"/>
          </a:xfrm>
          <a:prstGeom prst="rect">
            <a:avLst/>
          </a:prstGeom>
          <a:noFill/>
        </p:spPr>
        <p:txBody>
          <a:bodyPr wrap="none" rtlCol="0">
            <a:spAutoFit/>
          </a:bodyPr>
          <a:lstStyle/>
          <a:p>
            <a:r>
              <a:rPr lang="en-US" dirty="0" smtClean="0">
                <a:solidFill>
                  <a:schemeClr val="accent5">
                    <a:lumMod val="75000"/>
                  </a:schemeClr>
                </a:solidFill>
              </a:rPr>
              <a:t>Researchers</a:t>
            </a:r>
            <a:endParaRPr lang="en-US" dirty="0">
              <a:solidFill>
                <a:schemeClr val="accent5">
                  <a:lumMod val="75000"/>
                </a:schemeClr>
              </a:solidFill>
            </a:endParaRPr>
          </a:p>
        </p:txBody>
      </p:sp>
      <p:sp>
        <p:nvSpPr>
          <p:cNvPr id="18" name="TextBox 17"/>
          <p:cNvSpPr txBox="1"/>
          <p:nvPr/>
        </p:nvSpPr>
        <p:spPr>
          <a:xfrm>
            <a:off x="7543800" y="1828800"/>
            <a:ext cx="1399614" cy="369332"/>
          </a:xfrm>
          <a:prstGeom prst="rect">
            <a:avLst/>
          </a:prstGeom>
          <a:noFill/>
        </p:spPr>
        <p:txBody>
          <a:bodyPr wrap="none" rtlCol="0">
            <a:spAutoFit/>
          </a:bodyPr>
          <a:lstStyle/>
          <a:p>
            <a:r>
              <a:rPr lang="en-US" dirty="0" smtClean="0">
                <a:solidFill>
                  <a:schemeClr val="bg2">
                    <a:lumMod val="50000"/>
                  </a:schemeClr>
                </a:solidFill>
              </a:rPr>
              <a:t>Amazon Turk</a:t>
            </a:r>
            <a:endParaRPr lang="en-US" dirty="0">
              <a:solidFill>
                <a:schemeClr val="bg2">
                  <a:lumMod val="50000"/>
                </a:schemeClr>
              </a:solidFill>
            </a:endParaRPr>
          </a:p>
        </p:txBody>
      </p:sp>
      <p:sp>
        <p:nvSpPr>
          <p:cNvPr id="19" name="TextBox 18"/>
          <p:cNvSpPr txBox="1"/>
          <p:nvPr/>
        </p:nvSpPr>
        <p:spPr>
          <a:xfrm>
            <a:off x="6858000" y="4953000"/>
            <a:ext cx="1634358" cy="369332"/>
          </a:xfrm>
          <a:prstGeom prst="rect">
            <a:avLst/>
          </a:prstGeom>
          <a:noFill/>
        </p:spPr>
        <p:txBody>
          <a:bodyPr wrap="none" rtlCol="0">
            <a:spAutoFit/>
          </a:bodyPr>
          <a:lstStyle/>
          <a:p>
            <a:r>
              <a:rPr lang="en-US" dirty="0" err="1" smtClean="0">
                <a:solidFill>
                  <a:schemeClr val="accent4">
                    <a:lumMod val="75000"/>
                  </a:schemeClr>
                </a:solidFill>
              </a:rPr>
              <a:t>Georeferencing</a:t>
            </a:r>
            <a:endParaRPr lang="en-US" dirty="0">
              <a:solidFill>
                <a:schemeClr val="accent4">
                  <a:lumMod val="75000"/>
                </a:schemeClr>
              </a:solidFill>
            </a:endParaRPr>
          </a:p>
        </p:txBody>
      </p:sp>
      <p:sp>
        <p:nvSpPr>
          <p:cNvPr id="20" name="TextBox 19"/>
          <p:cNvSpPr txBox="1"/>
          <p:nvPr/>
        </p:nvSpPr>
        <p:spPr>
          <a:xfrm>
            <a:off x="7162800" y="5334000"/>
            <a:ext cx="1730474" cy="369332"/>
          </a:xfrm>
          <a:prstGeom prst="rect">
            <a:avLst/>
          </a:prstGeom>
          <a:noFill/>
        </p:spPr>
        <p:txBody>
          <a:bodyPr wrap="none" rtlCol="0">
            <a:spAutoFit/>
          </a:bodyPr>
          <a:lstStyle/>
          <a:p>
            <a:r>
              <a:rPr lang="en-US" dirty="0" smtClean="0">
                <a:solidFill>
                  <a:schemeClr val="accent4">
                    <a:lumMod val="75000"/>
                  </a:schemeClr>
                </a:solidFill>
              </a:rPr>
              <a:t>Imaging services</a:t>
            </a:r>
            <a:endParaRPr lang="en-US" dirty="0">
              <a:solidFill>
                <a:schemeClr val="accent4">
                  <a:lumMod val="75000"/>
                </a:schemeClr>
              </a:solidFill>
            </a:endParaRPr>
          </a:p>
        </p:txBody>
      </p:sp>
      <p:sp>
        <p:nvSpPr>
          <p:cNvPr id="21" name="TextBox 20"/>
          <p:cNvSpPr txBox="1"/>
          <p:nvPr/>
        </p:nvSpPr>
        <p:spPr>
          <a:xfrm>
            <a:off x="6858000" y="5715000"/>
            <a:ext cx="1314655" cy="369332"/>
          </a:xfrm>
          <a:prstGeom prst="rect">
            <a:avLst/>
          </a:prstGeom>
          <a:noFill/>
        </p:spPr>
        <p:txBody>
          <a:bodyPr wrap="none" rtlCol="0">
            <a:spAutoFit/>
          </a:bodyPr>
          <a:lstStyle/>
          <a:p>
            <a:r>
              <a:rPr lang="en-US" dirty="0" smtClean="0">
                <a:solidFill>
                  <a:schemeClr val="accent4">
                    <a:lumMod val="75000"/>
                  </a:schemeClr>
                </a:solidFill>
              </a:rPr>
              <a:t>Data quality</a:t>
            </a:r>
            <a:endParaRPr lang="en-US" dirty="0">
              <a:solidFill>
                <a:schemeClr val="accent4">
                  <a:lumMod val="75000"/>
                </a:schemeClr>
              </a:solidFill>
            </a:endParaRPr>
          </a:p>
        </p:txBody>
      </p:sp>
      <p:sp>
        <p:nvSpPr>
          <p:cNvPr id="22" name="TextBox 21"/>
          <p:cNvSpPr txBox="1"/>
          <p:nvPr/>
        </p:nvSpPr>
        <p:spPr>
          <a:xfrm>
            <a:off x="5105400" y="6248400"/>
            <a:ext cx="1019831" cy="369332"/>
          </a:xfrm>
          <a:prstGeom prst="rect">
            <a:avLst/>
          </a:prstGeom>
          <a:noFill/>
        </p:spPr>
        <p:txBody>
          <a:bodyPr wrap="none" rtlCol="0">
            <a:spAutoFit/>
          </a:bodyPr>
          <a:lstStyle/>
          <a:p>
            <a:r>
              <a:rPr lang="en-US" dirty="0" smtClean="0">
                <a:solidFill>
                  <a:schemeClr val="accent4">
                    <a:lumMod val="75000"/>
                  </a:schemeClr>
                </a:solidFill>
              </a:rPr>
              <a:t>Mapping</a:t>
            </a:r>
            <a:endParaRPr lang="en-US" dirty="0">
              <a:solidFill>
                <a:schemeClr val="accent4">
                  <a:lumMod val="75000"/>
                </a:schemeClr>
              </a:solidFill>
            </a:endParaRPr>
          </a:p>
        </p:txBody>
      </p:sp>
      <p:sp>
        <p:nvSpPr>
          <p:cNvPr id="23" name="TextBox 22"/>
          <p:cNvSpPr txBox="1"/>
          <p:nvPr/>
        </p:nvSpPr>
        <p:spPr>
          <a:xfrm>
            <a:off x="838200" y="3200400"/>
            <a:ext cx="543354" cy="369332"/>
          </a:xfrm>
          <a:prstGeom prst="rect">
            <a:avLst/>
          </a:prstGeom>
          <a:noFill/>
        </p:spPr>
        <p:txBody>
          <a:bodyPr wrap="none" rtlCol="0">
            <a:spAutoFit/>
          </a:bodyPr>
          <a:lstStyle/>
          <a:p>
            <a:r>
              <a:rPr lang="en-US" dirty="0" smtClean="0">
                <a:solidFill>
                  <a:schemeClr val="accent6">
                    <a:lumMod val="75000"/>
                  </a:schemeClr>
                </a:solidFill>
              </a:rPr>
              <a:t>EOL</a:t>
            </a:r>
            <a:endParaRPr lang="en-US" dirty="0">
              <a:solidFill>
                <a:schemeClr val="accent6">
                  <a:lumMod val="75000"/>
                </a:schemeClr>
              </a:solidFill>
            </a:endParaRPr>
          </a:p>
        </p:txBody>
      </p:sp>
      <p:sp>
        <p:nvSpPr>
          <p:cNvPr id="24" name="TextBox 23"/>
          <p:cNvSpPr txBox="1"/>
          <p:nvPr/>
        </p:nvSpPr>
        <p:spPr>
          <a:xfrm>
            <a:off x="8001000" y="3429000"/>
            <a:ext cx="654410" cy="369332"/>
          </a:xfrm>
          <a:prstGeom prst="rect">
            <a:avLst/>
          </a:prstGeom>
          <a:noFill/>
        </p:spPr>
        <p:txBody>
          <a:bodyPr wrap="none" rtlCol="0">
            <a:spAutoFit/>
          </a:bodyPr>
          <a:lstStyle/>
          <a:p>
            <a:r>
              <a:rPr lang="en-US" dirty="0" smtClean="0">
                <a:solidFill>
                  <a:schemeClr val="bg2">
                    <a:lumMod val="50000"/>
                  </a:schemeClr>
                </a:solidFill>
              </a:rPr>
              <a:t>TCNs</a:t>
            </a:r>
            <a:endParaRPr lang="en-US" dirty="0">
              <a:solidFill>
                <a:schemeClr val="bg2">
                  <a:lumMod val="50000"/>
                </a:schemeClr>
              </a:solidFill>
            </a:endParaRPr>
          </a:p>
        </p:txBody>
      </p:sp>
      <p:sp>
        <p:nvSpPr>
          <p:cNvPr id="25" name="TextBox 24"/>
          <p:cNvSpPr txBox="1"/>
          <p:nvPr/>
        </p:nvSpPr>
        <p:spPr>
          <a:xfrm>
            <a:off x="6172200" y="6248400"/>
            <a:ext cx="654410" cy="369332"/>
          </a:xfrm>
          <a:prstGeom prst="rect">
            <a:avLst/>
          </a:prstGeom>
          <a:noFill/>
        </p:spPr>
        <p:txBody>
          <a:bodyPr wrap="none" rtlCol="0">
            <a:spAutoFit/>
          </a:bodyPr>
          <a:lstStyle/>
          <a:p>
            <a:r>
              <a:rPr lang="en-US" dirty="0" smtClean="0">
                <a:solidFill>
                  <a:schemeClr val="accent4">
                    <a:lumMod val="75000"/>
                  </a:schemeClr>
                </a:solidFill>
              </a:rPr>
              <a:t>TCNs</a:t>
            </a:r>
            <a:endParaRPr lang="en-US" dirty="0">
              <a:solidFill>
                <a:schemeClr val="accent4">
                  <a:lumMod val="75000"/>
                </a:schemeClr>
              </a:solidFill>
            </a:endParaRPr>
          </a:p>
        </p:txBody>
      </p:sp>
      <p:sp>
        <p:nvSpPr>
          <p:cNvPr id="27" name="TextBox 26"/>
          <p:cNvSpPr txBox="1"/>
          <p:nvPr/>
        </p:nvSpPr>
        <p:spPr>
          <a:xfrm>
            <a:off x="2438400" y="6324600"/>
            <a:ext cx="1367106" cy="369332"/>
          </a:xfrm>
          <a:prstGeom prst="rect">
            <a:avLst/>
          </a:prstGeom>
          <a:noFill/>
        </p:spPr>
        <p:txBody>
          <a:bodyPr wrap="none" rtlCol="0">
            <a:spAutoFit/>
          </a:bodyPr>
          <a:lstStyle/>
          <a:p>
            <a:r>
              <a:rPr lang="en-US" dirty="0" smtClean="0">
                <a:solidFill>
                  <a:schemeClr val="accent5">
                    <a:lumMod val="75000"/>
                  </a:schemeClr>
                </a:solidFill>
              </a:rPr>
              <a:t>Government</a:t>
            </a:r>
            <a:endParaRPr lang="en-US" dirty="0">
              <a:solidFill>
                <a:schemeClr val="accent5">
                  <a:lumMod val="75000"/>
                </a:schemeClr>
              </a:solidFill>
            </a:endParaRPr>
          </a:p>
        </p:txBody>
      </p:sp>
      <p:sp>
        <p:nvSpPr>
          <p:cNvPr id="28" name="TextBox 27"/>
          <p:cNvSpPr txBox="1"/>
          <p:nvPr/>
        </p:nvSpPr>
        <p:spPr>
          <a:xfrm>
            <a:off x="7772400" y="6019800"/>
            <a:ext cx="1215076" cy="369332"/>
          </a:xfrm>
          <a:prstGeom prst="rect">
            <a:avLst/>
          </a:prstGeom>
          <a:noFill/>
        </p:spPr>
        <p:txBody>
          <a:bodyPr wrap="none" rtlCol="0">
            <a:spAutoFit/>
          </a:bodyPr>
          <a:lstStyle/>
          <a:p>
            <a:r>
              <a:rPr lang="en-US" dirty="0" smtClean="0">
                <a:solidFill>
                  <a:schemeClr val="accent4">
                    <a:lumMod val="75000"/>
                  </a:schemeClr>
                </a:solidFill>
              </a:rPr>
              <a:t>Translation</a:t>
            </a:r>
            <a:endParaRPr lang="en-US" dirty="0">
              <a:solidFill>
                <a:schemeClr val="accent4">
                  <a:lumMod val="75000"/>
                </a:schemeClr>
              </a:solidFill>
            </a:endParaRPr>
          </a:p>
        </p:txBody>
      </p:sp>
      <p:sp>
        <p:nvSpPr>
          <p:cNvPr id="29" name="TextBox 28"/>
          <p:cNvSpPr txBox="1"/>
          <p:nvPr/>
        </p:nvSpPr>
        <p:spPr>
          <a:xfrm>
            <a:off x="7086600" y="6172200"/>
            <a:ext cx="585417" cy="369332"/>
          </a:xfrm>
          <a:prstGeom prst="rect">
            <a:avLst/>
          </a:prstGeom>
          <a:noFill/>
        </p:spPr>
        <p:txBody>
          <a:bodyPr wrap="none" rtlCol="0">
            <a:spAutoFit/>
          </a:bodyPr>
          <a:lstStyle/>
          <a:p>
            <a:r>
              <a:rPr lang="en-US" dirty="0" smtClean="0">
                <a:solidFill>
                  <a:schemeClr val="accent4">
                    <a:lumMod val="75000"/>
                  </a:schemeClr>
                </a:solidFill>
              </a:rPr>
              <a:t>OCR</a:t>
            </a:r>
            <a:endParaRPr lang="en-US" dirty="0">
              <a:solidFill>
                <a:schemeClr val="accent4">
                  <a:lumMod val="75000"/>
                </a:schemeClr>
              </a:solidFill>
            </a:endParaRPr>
          </a:p>
        </p:txBody>
      </p:sp>
      <p:sp>
        <p:nvSpPr>
          <p:cNvPr id="30" name="TextBox 29"/>
          <p:cNvSpPr txBox="1"/>
          <p:nvPr/>
        </p:nvSpPr>
        <p:spPr>
          <a:xfrm>
            <a:off x="1143000" y="3733800"/>
            <a:ext cx="774571" cy="369332"/>
          </a:xfrm>
          <a:prstGeom prst="rect">
            <a:avLst/>
          </a:prstGeom>
          <a:noFill/>
        </p:spPr>
        <p:txBody>
          <a:bodyPr wrap="none" rtlCol="0">
            <a:spAutoFit/>
          </a:bodyPr>
          <a:lstStyle/>
          <a:p>
            <a:r>
              <a:rPr lang="en-US" dirty="0" smtClean="0">
                <a:solidFill>
                  <a:schemeClr val="accent6">
                    <a:lumMod val="75000"/>
                  </a:schemeClr>
                </a:solidFill>
              </a:rPr>
              <a:t>BISON</a:t>
            </a:r>
            <a:endParaRPr lang="en-US" dirty="0">
              <a:solidFill>
                <a:schemeClr val="accent6">
                  <a:lumMod val="75000"/>
                </a:schemeClr>
              </a:solidFill>
            </a:endParaRPr>
          </a:p>
        </p:txBody>
      </p:sp>
      <p:sp>
        <p:nvSpPr>
          <p:cNvPr id="31" name="TextBox 30"/>
          <p:cNvSpPr txBox="1"/>
          <p:nvPr/>
        </p:nvSpPr>
        <p:spPr>
          <a:xfrm>
            <a:off x="8158987" y="5638800"/>
            <a:ext cx="985013" cy="369332"/>
          </a:xfrm>
          <a:prstGeom prst="rect">
            <a:avLst/>
          </a:prstGeom>
          <a:noFill/>
        </p:spPr>
        <p:txBody>
          <a:bodyPr wrap="none" rtlCol="0">
            <a:spAutoFit/>
          </a:bodyPr>
          <a:lstStyle/>
          <a:p>
            <a:r>
              <a:rPr lang="en-US" dirty="0" err="1" smtClean="0">
                <a:solidFill>
                  <a:schemeClr val="accent4">
                    <a:lumMod val="75000"/>
                  </a:schemeClr>
                </a:solidFill>
              </a:rPr>
              <a:t>NESCent</a:t>
            </a:r>
            <a:endParaRPr lang="en-US" dirty="0">
              <a:solidFill>
                <a:schemeClr val="accent4">
                  <a:lumMod val="75000"/>
                </a:schemeClr>
              </a:solidFill>
            </a:endParaRPr>
          </a:p>
        </p:txBody>
      </p:sp>
      <p:sp>
        <p:nvSpPr>
          <p:cNvPr id="32" name="TextBox 31"/>
          <p:cNvSpPr txBox="1"/>
          <p:nvPr/>
        </p:nvSpPr>
        <p:spPr>
          <a:xfrm>
            <a:off x="7086600" y="4114800"/>
            <a:ext cx="1863202" cy="369332"/>
          </a:xfrm>
          <a:prstGeom prst="rect">
            <a:avLst/>
          </a:prstGeom>
          <a:noFill/>
        </p:spPr>
        <p:txBody>
          <a:bodyPr wrap="none" rtlCol="0">
            <a:spAutoFit/>
          </a:bodyPr>
          <a:lstStyle/>
          <a:p>
            <a:r>
              <a:rPr lang="en-US" dirty="0" smtClean="0">
                <a:solidFill>
                  <a:schemeClr val="bg2">
                    <a:lumMod val="50000"/>
                  </a:schemeClr>
                </a:solidFill>
              </a:rPr>
              <a:t>Data Conservancy</a:t>
            </a:r>
            <a:endParaRPr lang="en-US" dirty="0">
              <a:solidFill>
                <a:schemeClr val="bg2">
                  <a:lumMod val="50000"/>
                </a:schemeClr>
              </a:solidFill>
            </a:endParaRPr>
          </a:p>
        </p:txBody>
      </p:sp>
      <p:sp>
        <p:nvSpPr>
          <p:cNvPr id="33" name="TextBox 32"/>
          <p:cNvSpPr txBox="1"/>
          <p:nvPr/>
        </p:nvSpPr>
        <p:spPr>
          <a:xfrm>
            <a:off x="1905000" y="2209800"/>
            <a:ext cx="716350" cy="369332"/>
          </a:xfrm>
          <a:prstGeom prst="rect">
            <a:avLst/>
          </a:prstGeom>
          <a:noFill/>
        </p:spPr>
        <p:txBody>
          <a:bodyPr wrap="none" rtlCol="0">
            <a:spAutoFit/>
          </a:bodyPr>
          <a:lstStyle/>
          <a:p>
            <a:r>
              <a:rPr lang="en-US" dirty="0" err="1" smtClean="0">
                <a:solidFill>
                  <a:schemeClr val="accent6">
                    <a:lumMod val="75000"/>
                  </a:schemeClr>
                </a:solidFill>
              </a:rPr>
              <a:t>iPlant</a:t>
            </a:r>
            <a:endParaRPr lang="en-US" dirty="0">
              <a:solidFill>
                <a:schemeClr val="accent6">
                  <a:lumMod val="75000"/>
                </a:schemeClr>
              </a:solidFill>
            </a:endParaRPr>
          </a:p>
        </p:txBody>
      </p:sp>
      <p:sp>
        <p:nvSpPr>
          <p:cNvPr id="34" name="TextBox 33"/>
          <p:cNvSpPr txBox="1"/>
          <p:nvPr/>
        </p:nvSpPr>
        <p:spPr>
          <a:xfrm>
            <a:off x="7696200" y="6324600"/>
            <a:ext cx="716350" cy="369332"/>
          </a:xfrm>
          <a:prstGeom prst="rect">
            <a:avLst/>
          </a:prstGeom>
          <a:noFill/>
        </p:spPr>
        <p:txBody>
          <a:bodyPr wrap="none" rtlCol="0">
            <a:spAutoFit/>
          </a:bodyPr>
          <a:lstStyle/>
          <a:p>
            <a:r>
              <a:rPr lang="en-US" dirty="0" err="1" smtClean="0">
                <a:solidFill>
                  <a:schemeClr val="accent4">
                    <a:lumMod val="75000"/>
                  </a:schemeClr>
                </a:solidFill>
              </a:rPr>
              <a:t>iPlant</a:t>
            </a:r>
            <a:endParaRPr lang="en-US" dirty="0">
              <a:solidFill>
                <a:schemeClr val="accent4">
                  <a:lumMod val="75000"/>
                </a:schemeClr>
              </a:solidFill>
            </a:endParaRPr>
          </a:p>
        </p:txBody>
      </p:sp>
      <p:sp>
        <p:nvSpPr>
          <p:cNvPr id="35" name="TextBox 34"/>
          <p:cNvSpPr txBox="1"/>
          <p:nvPr/>
        </p:nvSpPr>
        <p:spPr>
          <a:xfrm>
            <a:off x="1295400" y="5421868"/>
            <a:ext cx="1003352" cy="369332"/>
          </a:xfrm>
          <a:prstGeom prst="rect">
            <a:avLst/>
          </a:prstGeom>
          <a:noFill/>
        </p:spPr>
        <p:txBody>
          <a:bodyPr wrap="none" rtlCol="0">
            <a:spAutoFit/>
          </a:bodyPr>
          <a:lstStyle/>
          <a:p>
            <a:r>
              <a:rPr lang="en-US" dirty="0" smtClean="0">
                <a:solidFill>
                  <a:schemeClr val="accent5">
                    <a:lumMod val="75000"/>
                  </a:schemeClr>
                </a:solidFill>
              </a:rPr>
              <a:t>Teachers</a:t>
            </a:r>
            <a:endParaRPr lang="en-US" dirty="0">
              <a:solidFill>
                <a:schemeClr val="accent5">
                  <a:lumMod val="75000"/>
                </a:schemeClr>
              </a:solidFill>
            </a:endParaRPr>
          </a:p>
        </p:txBody>
      </p:sp>
      <p:sp>
        <p:nvSpPr>
          <p:cNvPr id="36" name="TextBox 35"/>
          <p:cNvSpPr txBox="1"/>
          <p:nvPr/>
        </p:nvSpPr>
        <p:spPr>
          <a:xfrm>
            <a:off x="1381970" y="5715000"/>
            <a:ext cx="904030" cy="369332"/>
          </a:xfrm>
          <a:prstGeom prst="rect">
            <a:avLst/>
          </a:prstGeom>
          <a:noFill/>
        </p:spPr>
        <p:txBody>
          <a:bodyPr wrap="none" rtlCol="0">
            <a:spAutoFit/>
          </a:bodyPr>
          <a:lstStyle/>
          <a:p>
            <a:r>
              <a:rPr lang="en-US" dirty="0" smtClean="0">
                <a:solidFill>
                  <a:schemeClr val="accent5">
                    <a:lumMod val="75000"/>
                  </a:schemeClr>
                </a:solidFill>
              </a:rPr>
              <a:t>Citizens</a:t>
            </a:r>
            <a:endParaRPr lang="en-US" dirty="0">
              <a:solidFill>
                <a:schemeClr val="accent5">
                  <a:lumMod val="75000"/>
                </a:schemeClr>
              </a:solidFill>
            </a:endParaRPr>
          </a:p>
        </p:txBody>
      </p:sp>
      <p:sp>
        <p:nvSpPr>
          <p:cNvPr id="37" name="TextBox 36"/>
          <p:cNvSpPr txBox="1"/>
          <p:nvPr/>
        </p:nvSpPr>
        <p:spPr>
          <a:xfrm>
            <a:off x="1707790" y="6107668"/>
            <a:ext cx="654410" cy="369332"/>
          </a:xfrm>
          <a:prstGeom prst="rect">
            <a:avLst/>
          </a:prstGeom>
          <a:noFill/>
        </p:spPr>
        <p:txBody>
          <a:bodyPr wrap="none" rtlCol="0">
            <a:spAutoFit/>
          </a:bodyPr>
          <a:lstStyle/>
          <a:p>
            <a:r>
              <a:rPr lang="en-US" dirty="0" smtClean="0">
                <a:solidFill>
                  <a:schemeClr val="accent5">
                    <a:lumMod val="75000"/>
                  </a:schemeClr>
                </a:solidFill>
              </a:rPr>
              <a:t>TCNs</a:t>
            </a:r>
            <a:endParaRPr lang="en-US" dirty="0">
              <a:solidFill>
                <a:schemeClr val="accent5">
                  <a:lumMod val="75000"/>
                </a:schemeClr>
              </a:solidFill>
            </a:endParaRPr>
          </a:p>
        </p:txBody>
      </p:sp>
      <p:sp>
        <p:nvSpPr>
          <p:cNvPr id="38" name="Oval 37"/>
          <p:cNvSpPr/>
          <p:nvPr/>
        </p:nvSpPr>
        <p:spPr>
          <a:xfrm>
            <a:off x="2933700" y="914400"/>
            <a:ext cx="3276600" cy="1676400"/>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2971800" y="152400"/>
            <a:ext cx="3124200" cy="2819400"/>
            <a:chOff x="2971800" y="304800"/>
            <a:chExt cx="3124200" cy="2819400"/>
          </a:xfrm>
        </p:grpSpPr>
        <p:sp>
          <p:nvSpPr>
            <p:cNvPr id="40" name="Arc 39"/>
            <p:cNvSpPr/>
            <p:nvPr/>
          </p:nvSpPr>
          <p:spPr>
            <a:xfrm>
              <a:off x="2971800" y="304800"/>
              <a:ext cx="3124200" cy="2209800"/>
            </a:xfrm>
            <a:prstGeom prst="arc">
              <a:avLst>
                <a:gd name="adj1" fmla="val 960881"/>
                <a:gd name="adj2" fmla="val 9846868"/>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41" name="Straight Arrow Connector 40"/>
            <p:cNvCxnSpPr/>
            <p:nvPr/>
          </p:nvCxnSpPr>
          <p:spPr>
            <a:xfrm>
              <a:off x="4495800" y="2286000"/>
              <a:ext cx="0" cy="8382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2" name="Straight Arrow Connector 41"/>
            <p:cNvCxnSpPr/>
            <p:nvPr/>
          </p:nvCxnSpPr>
          <p:spPr>
            <a:xfrm flipV="1">
              <a:off x="4648200" y="2286000"/>
              <a:ext cx="0" cy="8382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3" name="TextBox 42"/>
            <p:cNvSpPr txBox="1"/>
            <p:nvPr/>
          </p:nvSpPr>
          <p:spPr>
            <a:xfrm>
              <a:off x="3124200" y="2438400"/>
              <a:ext cx="1447799" cy="584775"/>
            </a:xfrm>
            <a:prstGeom prst="rect">
              <a:avLst/>
            </a:prstGeom>
            <a:noFill/>
          </p:spPr>
          <p:txBody>
            <a:bodyPr wrap="square" rtlCol="0">
              <a:spAutoFit/>
            </a:bodyPr>
            <a:lstStyle/>
            <a:p>
              <a:pPr algn="ctr"/>
              <a:r>
                <a:rPr lang="en-US" sz="1600" dirty="0" smtClean="0"/>
                <a:t>Domain-level data</a:t>
              </a:r>
              <a:endParaRPr lang="en-US" sz="1600"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par>
                                <p:cTn id="8" presetID="22" presetClass="entr" presetSubtype="4"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of iDigBio capabilities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
        <p:nvSpPr>
          <p:cNvPr id="6" name="Right Arrow 5"/>
          <p:cNvSpPr/>
          <p:nvPr/>
        </p:nvSpPr>
        <p:spPr>
          <a:xfrm>
            <a:off x="381000" y="3352800"/>
            <a:ext cx="77724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153400" y="3200400"/>
            <a:ext cx="1011815" cy="584775"/>
          </a:xfrm>
          <a:prstGeom prst="rect">
            <a:avLst/>
          </a:prstGeom>
          <a:noFill/>
        </p:spPr>
        <p:txBody>
          <a:bodyPr wrap="none" rtlCol="0">
            <a:spAutoFit/>
          </a:bodyPr>
          <a:lstStyle/>
          <a:p>
            <a:r>
              <a:rPr lang="en-US" sz="3200" dirty="0" smtClean="0"/>
              <a:t>Time</a:t>
            </a:r>
            <a:endParaRPr lang="en-US" sz="3200" dirty="0"/>
          </a:p>
        </p:txBody>
      </p:sp>
      <p:sp>
        <p:nvSpPr>
          <p:cNvPr id="8" name="TextBox 7"/>
          <p:cNvSpPr txBox="1"/>
          <p:nvPr/>
        </p:nvSpPr>
        <p:spPr>
          <a:xfrm>
            <a:off x="381000" y="2133600"/>
            <a:ext cx="1333500" cy="707886"/>
          </a:xfrm>
          <a:prstGeom prst="rect">
            <a:avLst/>
          </a:prstGeom>
          <a:noFill/>
        </p:spPr>
        <p:txBody>
          <a:bodyPr wrap="square" rtlCol="0">
            <a:spAutoFit/>
          </a:bodyPr>
          <a:lstStyle/>
          <a:p>
            <a:r>
              <a:rPr lang="en-US" sz="2000" b="1" dirty="0" smtClean="0"/>
              <a:t>Data ingestion</a:t>
            </a:r>
            <a:endParaRPr lang="en-US" sz="2000" b="1" dirty="0"/>
          </a:p>
        </p:txBody>
      </p:sp>
      <p:sp>
        <p:nvSpPr>
          <p:cNvPr id="9" name="TextBox 8"/>
          <p:cNvSpPr txBox="1"/>
          <p:nvPr/>
        </p:nvSpPr>
        <p:spPr>
          <a:xfrm>
            <a:off x="1828800" y="2133600"/>
            <a:ext cx="1689100" cy="1015663"/>
          </a:xfrm>
          <a:prstGeom prst="rect">
            <a:avLst/>
          </a:prstGeom>
          <a:noFill/>
        </p:spPr>
        <p:txBody>
          <a:bodyPr wrap="square" rtlCol="0">
            <a:spAutoFit/>
          </a:bodyPr>
          <a:lstStyle/>
          <a:p>
            <a:r>
              <a:rPr lang="en-US" sz="2000" b="1" dirty="0" smtClean="0"/>
              <a:t>Data access, provision and visualization</a:t>
            </a:r>
            <a:endParaRPr lang="en-US" sz="2000" b="1" dirty="0"/>
          </a:p>
        </p:txBody>
      </p:sp>
      <p:sp>
        <p:nvSpPr>
          <p:cNvPr id="10" name="TextBox 9"/>
          <p:cNvSpPr txBox="1"/>
          <p:nvPr/>
        </p:nvSpPr>
        <p:spPr>
          <a:xfrm>
            <a:off x="3733800" y="2133600"/>
            <a:ext cx="1600200" cy="1015663"/>
          </a:xfrm>
          <a:prstGeom prst="rect">
            <a:avLst/>
          </a:prstGeom>
          <a:noFill/>
        </p:spPr>
        <p:txBody>
          <a:bodyPr wrap="square" rtlCol="0">
            <a:spAutoFit/>
          </a:bodyPr>
          <a:lstStyle/>
          <a:p>
            <a:r>
              <a:rPr lang="en-US" sz="2000" b="1" dirty="0" smtClean="0"/>
              <a:t>Provide and enable data feedback</a:t>
            </a:r>
            <a:endParaRPr lang="en-US" sz="2000" b="1" dirty="0"/>
          </a:p>
        </p:txBody>
      </p:sp>
      <p:sp>
        <p:nvSpPr>
          <p:cNvPr id="11" name="TextBox 10"/>
          <p:cNvSpPr txBox="1"/>
          <p:nvPr/>
        </p:nvSpPr>
        <p:spPr>
          <a:xfrm>
            <a:off x="5575300" y="2133600"/>
            <a:ext cx="1511300" cy="1015663"/>
          </a:xfrm>
          <a:prstGeom prst="rect">
            <a:avLst/>
          </a:prstGeom>
          <a:noFill/>
        </p:spPr>
        <p:txBody>
          <a:bodyPr wrap="square" rtlCol="0">
            <a:spAutoFit/>
          </a:bodyPr>
          <a:lstStyle/>
          <a:p>
            <a:r>
              <a:rPr lang="en-US" sz="2000" b="1" dirty="0" smtClean="0"/>
              <a:t>Data linking and federation</a:t>
            </a:r>
            <a:endParaRPr lang="en-US" sz="2000" b="1" dirty="0"/>
          </a:p>
        </p:txBody>
      </p:sp>
      <p:sp>
        <p:nvSpPr>
          <p:cNvPr id="12" name="TextBox 11"/>
          <p:cNvSpPr txBox="1"/>
          <p:nvPr/>
        </p:nvSpPr>
        <p:spPr>
          <a:xfrm>
            <a:off x="7315200" y="2133600"/>
            <a:ext cx="1600200" cy="1323439"/>
          </a:xfrm>
          <a:prstGeom prst="rect">
            <a:avLst/>
          </a:prstGeom>
          <a:noFill/>
        </p:spPr>
        <p:txBody>
          <a:bodyPr wrap="square" rtlCol="0">
            <a:spAutoFit/>
          </a:bodyPr>
          <a:lstStyle/>
          <a:p>
            <a:r>
              <a:rPr lang="en-US" sz="2000" b="1" dirty="0" smtClean="0"/>
              <a:t>Process and  visualize integrated data</a:t>
            </a:r>
            <a:endParaRPr lang="en-US" sz="2000" b="1" dirty="0"/>
          </a:p>
        </p:txBody>
      </p:sp>
      <p:sp>
        <p:nvSpPr>
          <p:cNvPr id="13" name="TextBox 12"/>
          <p:cNvSpPr txBox="1"/>
          <p:nvPr/>
        </p:nvSpPr>
        <p:spPr>
          <a:xfrm>
            <a:off x="768651" y="4267200"/>
            <a:ext cx="7606698" cy="1015663"/>
          </a:xfrm>
          <a:prstGeom prst="rect">
            <a:avLst/>
          </a:prstGeom>
          <a:noFill/>
        </p:spPr>
        <p:txBody>
          <a:bodyPr wrap="none" rtlCol="0">
            <a:spAutoFit/>
          </a:bodyPr>
          <a:lstStyle/>
          <a:p>
            <a:r>
              <a:rPr lang="en-US" sz="2000" b="1" dirty="0" smtClean="0"/>
              <a:t>Increasing storage and server  hosting in support of the above</a:t>
            </a:r>
          </a:p>
          <a:p>
            <a:r>
              <a:rPr lang="en-US" sz="2000" b="1" dirty="0" smtClean="0"/>
              <a:t>Increasing number of appliances in support of the above</a:t>
            </a:r>
          </a:p>
          <a:p>
            <a:r>
              <a:rPr lang="en-US" sz="2000" b="1" dirty="0" smtClean="0"/>
              <a:t>Web site for interaction with public, community, education and above</a:t>
            </a:r>
            <a:endParaRPr lang="en-US" sz="2000" b="1" dirty="0"/>
          </a:p>
        </p:txBody>
      </p:sp>
      <p:sp>
        <p:nvSpPr>
          <p:cNvPr id="14" name="Striped Right Arrow 13"/>
          <p:cNvSpPr/>
          <p:nvPr/>
        </p:nvSpPr>
        <p:spPr>
          <a:xfrm>
            <a:off x="1447800" y="2286000"/>
            <a:ext cx="304800" cy="228600"/>
          </a:xfrm>
          <a:prstGeom prst="strip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riped Right Arrow 16"/>
          <p:cNvSpPr/>
          <p:nvPr/>
        </p:nvSpPr>
        <p:spPr>
          <a:xfrm>
            <a:off x="3429000" y="2286000"/>
            <a:ext cx="304800" cy="228600"/>
          </a:xfrm>
          <a:prstGeom prst="strip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triped Right Arrow 17"/>
          <p:cNvSpPr/>
          <p:nvPr/>
        </p:nvSpPr>
        <p:spPr>
          <a:xfrm>
            <a:off x="5257800" y="2286000"/>
            <a:ext cx="304800" cy="228600"/>
          </a:xfrm>
          <a:prstGeom prst="strip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riped Right Arrow 18"/>
          <p:cNvSpPr/>
          <p:nvPr/>
        </p:nvSpPr>
        <p:spPr>
          <a:xfrm>
            <a:off x="7010400" y="2286000"/>
            <a:ext cx="304800" cy="228600"/>
          </a:xfrm>
          <a:prstGeom prst="striped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28600" y="1828800"/>
            <a:ext cx="3276600" cy="1752600"/>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33400" y="3886200"/>
            <a:ext cx="4572000" cy="1752600"/>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229600" cy="914400"/>
          </a:xfrm>
        </p:spPr>
        <p:txBody>
          <a:bodyPr/>
          <a:lstStyle/>
          <a:p>
            <a:r>
              <a:rPr lang="en-US" dirty="0" smtClean="0"/>
              <a:t>iDigBio.org</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3343275" y="304800"/>
            <a:ext cx="5800725" cy="5743575"/>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r="8140"/>
          <a:stretch>
            <a:fillRect/>
          </a:stretch>
        </p:blipFill>
        <p:spPr bwMode="auto">
          <a:xfrm>
            <a:off x="3124200" y="1828800"/>
            <a:ext cx="6019800" cy="3241113"/>
          </a:xfrm>
          <a:prstGeom prst="rect">
            <a:avLst/>
          </a:prstGeom>
          <a:noFill/>
          <a:ln w="9525">
            <a:noFill/>
            <a:miter lim="800000"/>
            <a:headEnd/>
            <a:tailEnd/>
          </a:ln>
        </p:spPr>
      </p:pic>
      <p:sp>
        <p:nvSpPr>
          <p:cNvPr id="8" name="Content Placeholder 2"/>
          <p:cNvSpPr txBox="1">
            <a:spLocks/>
          </p:cNvSpPr>
          <p:nvPr/>
        </p:nvSpPr>
        <p:spPr>
          <a:xfrm>
            <a:off x="457200" y="1066800"/>
            <a:ext cx="8229600" cy="5257800"/>
          </a:xfrm>
          <a:prstGeom prst="rect">
            <a:avLst/>
          </a:prstGeom>
        </p:spPr>
        <p:txBody>
          <a:bodyPr vert="horz">
            <a:normAutofit/>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j-lt"/>
                <a:ea typeface="+mn-ea"/>
                <a:cs typeface="+mn-cs"/>
              </a:rPr>
              <a:t>News</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j-lt"/>
                <a:ea typeface="+mn-ea"/>
                <a:cs typeface="+mn-cs"/>
              </a:rPr>
              <a:t>Events</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j-lt"/>
                <a:ea typeface="+mn-ea"/>
                <a:cs typeface="+mn-cs"/>
              </a:rPr>
              <a:t>Forums</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j-lt"/>
                <a:ea typeface="+mn-ea"/>
                <a:cs typeface="+mn-cs"/>
              </a:rPr>
              <a:t>Documents</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0" i="0" u="none" strike="noStrike" kern="1200" cap="none" spc="0" normalizeH="0" baseline="0" noProof="0" dirty="0" smtClean="0">
                <a:ln>
                  <a:noFill/>
                </a:ln>
                <a:solidFill>
                  <a:schemeClr val="tx1"/>
                </a:solidFill>
                <a:effectLst/>
                <a:uLnTx/>
                <a:uFillTx/>
                <a:latin typeface="+mj-lt"/>
                <a:ea typeface="+mn-ea"/>
                <a:cs typeface="+mn-cs"/>
              </a:rPr>
              <a:t>Links</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lang="en-US" sz="2400" dirty="0" smtClean="0">
                <a:latin typeface="+mj-lt"/>
              </a:rPr>
              <a:t>D</a:t>
            </a:r>
            <a:r>
              <a:rPr kumimoji="0" lang="en-US" sz="2400" b="0" i="0" u="none" strike="noStrike" kern="1200" cap="none" spc="0" normalizeH="0" baseline="0" noProof="0" dirty="0" err="1" smtClean="0">
                <a:ln>
                  <a:noFill/>
                </a:ln>
                <a:solidFill>
                  <a:schemeClr val="tx1"/>
                </a:solidFill>
                <a:effectLst/>
                <a:uLnTx/>
                <a:uFillTx/>
                <a:latin typeface="+mj-lt"/>
                <a:ea typeface="+mn-ea"/>
                <a:cs typeface="+mn-cs"/>
              </a:rPr>
              <a:t>ata</a:t>
            </a:r>
            <a:endParaRPr kumimoji="0" lang="en-US" sz="2400" b="0" i="0" u="none" strike="noStrike" kern="1200" cap="none" spc="0" normalizeH="0" baseline="0" noProof="0" dirty="0" smtClean="0">
              <a:ln>
                <a:noFill/>
              </a:ln>
              <a:solidFill>
                <a:schemeClr val="tx1"/>
              </a:solidFill>
              <a:effectLst/>
              <a:uLnTx/>
              <a:uFillTx/>
              <a:latin typeface="+mj-lt"/>
              <a:ea typeface="+mn-ea"/>
              <a:cs typeface="+mn-cs"/>
            </a:endParaRP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None/>
              <a:tabLst/>
              <a:defRPr/>
            </a:pPr>
            <a:r>
              <a:rPr kumimoji="0" lang="en-US" sz="2400" b="0" i="0" u="none" strike="noStrike" kern="1200" cap="none" spc="0" normalizeH="0" baseline="0" noProof="0" dirty="0" smtClean="0">
                <a:ln>
                  <a:noFill/>
                </a:ln>
                <a:solidFill>
                  <a:schemeClr val="tx1"/>
                </a:solidFill>
                <a:effectLst/>
                <a:uLnTx/>
                <a:uFillTx/>
                <a:latin typeface="+mj-lt"/>
                <a:ea typeface="+mn-ea"/>
                <a:cs typeface="+mn-cs"/>
              </a:rPr>
              <a:t>	portal</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Char char=""/>
              <a:tabLst/>
              <a:defRPr/>
            </a:pPr>
            <a:r>
              <a:rPr kumimoji="0" lang="en-US" sz="2400" b="0" i="0" u="none" strike="noStrike" kern="1200" cap="none" spc="0" normalizeH="0" baseline="0" noProof="0" dirty="0" smtClean="0">
                <a:ln>
                  <a:noFill/>
                </a:ln>
                <a:solidFill>
                  <a:schemeClr val="tx1"/>
                </a:solidFill>
                <a:effectLst/>
                <a:uLnTx/>
                <a:uFillTx/>
                <a:latin typeface="+mj-lt"/>
                <a:ea typeface="+mn-ea"/>
                <a:cs typeface="+mn-cs"/>
              </a:rPr>
              <a:t>Working</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None/>
              <a:tabLst/>
              <a:defRPr/>
            </a:pPr>
            <a:r>
              <a:rPr kumimoji="0" lang="en-US" sz="2400" b="0" i="0" u="none" strike="noStrike" kern="1200" cap="none" spc="0" normalizeH="0" baseline="0" noProof="0" dirty="0" smtClean="0">
                <a:ln>
                  <a:noFill/>
                </a:ln>
                <a:solidFill>
                  <a:schemeClr val="tx1"/>
                </a:solidFill>
                <a:effectLst/>
                <a:uLnTx/>
                <a:uFillTx/>
                <a:latin typeface="+mj-lt"/>
                <a:ea typeface="+mn-ea"/>
                <a:cs typeface="+mn-cs"/>
              </a:rPr>
              <a:t>	groups</a:t>
            </a:r>
          </a:p>
          <a:p>
            <a:pPr marL="640080" marR="0" lvl="1" indent="-246888" algn="l" defTabSz="914400" rtl="0" eaLnBrk="1" fontAlgn="auto" latinLnBrk="0" hangingPunct="1">
              <a:lnSpc>
                <a:spcPct val="100000"/>
              </a:lnSpc>
              <a:spcBef>
                <a:spcPct val="20000"/>
              </a:spcBef>
              <a:spcAft>
                <a:spcPts val="0"/>
              </a:spcAft>
              <a:buClr>
                <a:schemeClr val="accent1"/>
              </a:buClr>
              <a:buSzPct val="85000"/>
              <a:buFont typeface="Wingdings 2"/>
              <a:buNone/>
              <a:tabLst/>
              <a:defRPr/>
            </a:pPr>
            <a:endParaRPr kumimoji="0" lang="en-US" sz="2400" b="0" i="0" u="none" strike="noStrike" kern="1200" cap="none" spc="0" normalizeH="0" baseline="0" noProof="0" dirty="0">
              <a:ln>
                <a:noFill/>
              </a:ln>
              <a:solidFill>
                <a:schemeClr val="tx1"/>
              </a:solidFill>
              <a:effectLst/>
              <a:uLnTx/>
              <a:uFillTx/>
              <a:latin typeface="+mj-lt"/>
              <a:ea typeface="+mn-ea"/>
              <a:cs typeface="+mn-cs"/>
            </a:endParaRPr>
          </a:p>
        </p:txBody>
      </p:sp>
      <p:pic>
        <p:nvPicPr>
          <p:cNvPr id="3" name="Picture 2"/>
          <p:cNvPicPr>
            <a:picLocks noChangeAspect="1" noChangeArrowheads="1"/>
          </p:cNvPicPr>
          <p:nvPr/>
        </p:nvPicPr>
        <p:blipFill>
          <a:blip r:embed="rId4" cstate="print"/>
          <a:srcRect/>
          <a:stretch>
            <a:fillRect/>
          </a:stretch>
        </p:blipFill>
        <p:spPr bwMode="auto">
          <a:xfrm>
            <a:off x="2771775" y="2057400"/>
            <a:ext cx="6372225" cy="3989567"/>
          </a:xfrm>
          <a:prstGeom prst="rect">
            <a:avLst/>
          </a:prstGeom>
          <a:noFill/>
          <a:ln w="9525">
            <a:noFill/>
            <a:miter lim="800000"/>
            <a:headEnd/>
            <a:tailEnd/>
          </a:ln>
        </p:spPr>
      </p:pic>
      <p:pic>
        <p:nvPicPr>
          <p:cNvPr id="1028" name="Picture 4"/>
          <p:cNvPicPr>
            <a:picLocks noGrp="1" noChangeAspect="1" noChangeArrowheads="1"/>
          </p:cNvPicPr>
          <p:nvPr>
            <p:ph idx="1"/>
          </p:nvPr>
        </p:nvPicPr>
        <p:blipFill>
          <a:blip r:embed="rId5" cstate="print"/>
          <a:srcRect r="6932"/>
          <a:stretch>
            <a:fillRect/>
          </a:stretch>
        </p:blipFill>
        <p:spPr bwMode="auto">
          <a:xfrm>
            <a:off x="3581400" y="2242326"/>
            <a:ext cx="5562600" cy="4615674"/>
          </a:xfrm>
          <a:prstGeom prst="rect">
            <a:avLst/>
          </a:prstGeom>
          <a:noFill/>
          <a:ln w="9525">
            <a:noFill/>
            <a:miter lim="800000"/>
            <a:headEnd/>
            <a:tailEnd/>
          </a:ln>
        </p:spPr>
      </p:pic>
      <p:pic>
        <p:nvPicPr>
          <p:cNvPr id="2050" name="Picture 2"/>
          <p:cNvPicPr>
            <a:picLocks noChangeAspect="1" noChangeArrowheads="1"/>
          </p:cNvPicPr>
          <p:nvPr/>
        </p:nvPicPr>
        <p:blipFill>
          <a:blip r:embed="rId6" cstate="print"/>
          <a:srcRect b="50173"/>
          <a:stretch>
            <a:fillRect/>
          </a:stretch>
        </p:blipFill>
        <p:spPr bwMode="auto">
          <a:xfrm>
            <a:off x="2781300" y="2743200"/>
            <a:ext cx="6362700" cy="4114800"/>
          </a:xfrm>
          <a:prstGeom prst="rect">
            <a:avLst/>
          </a:prstGeom>
          <a:noFill/>
          <a:ln w="9525">
            <a:noFill/>
            <a:miter lim="800000"/>
            <a:headEnd/>
            <a:tailEnd/>
          </a:ln>
        </p:spPr>
      </p:pic>
      <p:pic>
        <p:nvPicPr>
          <p:cNvPr id="2051" name="Picture 3"/>
          <p:cNvPicPr>
            <a:picLocks noChangeAspect="1" noChangeArrowheads="1"/>
          </p:cNvPicPr>
          <p:nvPr/>
        </p:nvPicPr>
        <p:blipFill>
          <a:blip r:embed="rId7" cstate="print"/>
          <a:srcRect b="35306"/>
          <a:stretch>
            <a:fillRect/>
          </a:stretch>
        </p:blipFill>
        <p:spPr bwMode="auto">
          <a:xfrm>
            <a:off x="3057525" y="3733800"/>
            <a:ext cx="6086475" cy="31242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2000"/>
                                        <p:tgtEl>
                                          <p:spTgt spid="10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20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fade">
                                      <p:cBhvr>
                                        <p:cTn id="22" dur="2000"/>
                                        <p:tgtEl>
                                          <p:spTgt spid="20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1"/>
                                        </p:tgtEl>
                                        <p:attrNameLst>
                                          <p:attrName>style.visibility</p:attrName>
                                        </p:attrNameLst>
                                      </p:cBhvr>
                                      <p:to>
                                        <p:strVal val="visible"/>
                                      </p:to>
                                    </p:set>
                                    <p:animEffect transition="in" filter="fade">
                                      <p:cBhvr>
                                        <p:cTn id="27" dur="2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the </a:t>
            </a:r>
            <a:r>
              <a:rPr lang="en-US" dirty="0" err="1" smtClean="0"/>
              <a:t>iDigBio</a:t>
            </a:r>
            <a:r>
              <a:rPr lang="en-US" dirty="0" smtClean="0"/>
              <a:t> Cloud</a:t>
            </a:r>
            <a:endParaRPr lang="en-US" dirty="0"/>
          </a:p>
        </p:txBody>
      </p:sp>
      <p:sp>
        <p:nvSpPr>
          <p:cNvPr id="3" name="Content Placeholder 2"/>
          <p:cNvSpPr>
            <a:spLocks noGrp="1"/>
          </p:cNvSpPr>
          <p:nvPr>
            <p:ph idx="1"/>
          </p:nvPr>
        </p:nvSpPr>
        <p:spPr>
          <a:xfrm>
            <a:off x="228600" y="1143000"/>
            <a:ext cx="8686800" cy="3276600"/>
          </a:xfrm>
        </p:spPr>
        <p:txBody>
          <a:bodyPr>
            <a:normAutofit/>
          </a:bodyPr>
          <a:lstStyle/>
          <a:p>
            <a:r>
              <a:rPr lang="en-US" dirty="0" smtClean="0"/>
              <a:t>Useful services/APIs (programmatic and web-based)</a:t>
            </a:r>
          </a:p>
          <a:p>
            <a:r>
              <a:rPr lang="en-US" dirty="0" smtClean="0"/>
              <a:t>Scalable object storage and information processing</a:t>
            </a:r>
          </a:p>
          <a:p>
            <a:r>
              <a:rPr lang="en-US" dirty="0" smtClean="0"/>
              <a:t>Digitization-oriented virtual appliances</a:t>
            </a:r>
          </a:p>
          <a:p>
            <a:r>
              <a:rPr lang="en-US" dirty="0" smtClean="0"/>
              <a:t>Standards, proven solutions and software reuse if possible</a:t>
            </a:r>
          </a:p>
          <a:p>
            <a:r>
              <a:rPr lang="en-US" dirty="0" smtClean="0"/>
              <a:t>Input from stakeholders (surveys, summit, workshops, …)</a:t>
            </a:r>
          </a:p>
          <a:p>
            <a:pPr lvl="1"/>
            <a:r>
              <a:rPr lang="en-US" dirty="0" smtClean="0"/>
              <a:t>Needs: storage, server hosting,  data feedback transformations …</a:t>
            </a:r>
          </a:p>
          <a:p>
            <a:endParaRPr lang="en-US" dirty="0" smtClean="0"/>
          </a:p>
          <a:p>
            <a:endParaRPr lang="en-US" dirty="0"/>
          </a:p>
        </p:txBody>
      </p:sp>
      <p:pic>
        <p:nvPicPr>
          <p:cNvPr id="4" name="Picture 2" descr="C:\Users\jf\Downloads\iDigBioAchitectureDiag.png"/>
          <p:cNvPicPr>
            <a:picLocks noChangeAspect="1" noChangeArrowheads="1"/>
          </p:cNvPicPr>
          <p:nvPr/>
        </p:nvPicPr>
        <p:blipFill>
          <a:blip r:embed="rId2" cstate="print"/>
          <a:srcRect/>
          <a:stretch>
            <a:fillRect/>
          </a:stretch>
        </p:blipFill>
        <p:spPr bwMode="auto">
          <a:xfrm>
            <a:off x="838200" y="4079351"/>
            <a:ext cx="7162800" cy="2550049"/>
          </a:xfrm>
          <a:prstGeom prst="rect">
            <a:avLst/>
          </a:prstGeom>
          <a:noFill/>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2-07-06 at 2.04.14 PM.png"/>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1296393"/>
            <a:ext cx="9144000" cy="3988584"/>
          </a:xfrm>
          <a:prstGeom prst="rect">
            <a:avLst/>
          </a:prstGeom>
        </p:spPr>
      </p:pic>
      <p:sp>
        <p:nvSpPr>
          <p:cNvPr id="5" name="Title 1"/>
          <p:cNvSpPr txBox="1">
            <a:spLocks/>
          </p:cNvSpPr>
          <p:nvPr/>
        </p:nvSpPr>
        <p:spPr>
          <a:xfrm>
            <a:off x="457200" y="76200"/>
            <a:ext cx="8229600" cy="9144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smtClean="0">
                <a:ln>
                  <a:noFill/>
                </a:ln>
                <a:solidFill>
                  <a:schemeClr val="tx2"/>
                </a:solidFill>
                <a:effectLst/>
                <a:uLnTx/>
                <a:uFillTx/>
                <a:latin typeface="+mj-lt"/>
                <a:ea typeface="+mj-ea"/>
                <a:cs typeface="+mj-cs"/>
              </a:rPr>
              <a:t>iDigBio data portal v0 at work</a:t>
            </a:r>
            <a:endParaRPr kumimoji="0" lang="en-US" sz="5000" b="0" i="0" u="none" strike="noStrike" kern="1200" cap="none" spc="0" normalizeH="0" baseline="0" noProof="0" dirty="0">
              <a:ln>
                <a:noFill/>
              </a:ln>
              <a:solidFill>
                <a:schemeClr val="tx2"/>
              </a:solidFill>
              <a:effectLst/>
              <a:uLnTx/>
              <a:uFillTx/>
              <a:latin typeface="+mj-lt"/>
              <a:ea typeface="+mj-ea"/>
              <a:cs typeface="+mj-cs"/>
            </a:endParaRPr>
          </a:p>
        </p:txBody>
      </p:sp>
    </p:spTree>
    <p:extLst>
      <p:ext uri="{BB962C8B-B14F-4D97-AF65-F5344CB8AC3E}">
        <p14:creationId xmlns="" xmlns:p14="http://schemas.microsoft.com/office/powerpoint/2010/main" val="763730619"/>
      </p:ext>
    </p:extLst>
  </p:cSld>
  <p:clrMapOvr>
    <a:masterClrMapping/>
  </p:clrMapOvr>
  <p:transition>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Custom 1">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F6FC6"/>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49691</TotalTime>
  <Words>1548</Words>
  <Application>Microsoft Office PowerPoint</Application>
  <PresentationFormat>On-screen Show (4:3)</PresentationFormat>
  <Paragraphs>297</Paragraphs>
  <Slides>34</Slides>
  <Notes>18</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Flow</vt:lpstr>
      <vt:lpstr>Slide 1</vt:lpstr>
      <vt:lpstr>iDigBio (idigbio.org)</vt:lpstr>
      <vt:lpstr>Slide 3</vt:lpstr>
      <vt:lpstr>iDigBio IT Vision</vt:lpstr>
      <vt:lpstr>CI Stakeholders</vt:lpstr>
      <vt:lpstr>Evolution of iDigBio capabilities</vt:lpstr>
      <vt:lpstr>iDigBio.org</vt:lpstr>
      <vt:lpstr>Building the iDigBio Cloud</vt:lpstr>
      <vt:lpstr>Slide 9</vt:lpstr>
      <vt:lpstr>Slide 10</vt:lpstr>
      <vt:lpstr>Slide 11</vt:lpstr>
      <vt:lpstr>Slide 12</vt:lpstr>
      <vt:lpstr>Storage hosting</vt:lpstr>
      <vt:lpstr>Appliances, Virtual Private Servers</vt:lpstr>
      <vt:lpstr>Short term</vt:lpstr>
      <vt:lpstr>Data Ingestion Tool Demo</vt:lpstr>
      <vt:lpstr>Initial Screen – Sign In</vt:lpstr>
      <vt:lpstr>Fill out Sign In Form</vt:lpstr>
      <vt:lpstr>Settings Pane After Signing In</vt:lpstr>
      <vt:lpstr>Fill Out Settings</vt:lpstr>
      <vt:lpstr>Move Next to Uploader Pane</vt:lpstr>
      <vt:lpstr>Copy and Paste Path, Upload</vt:lpstr>
      <vt:lpstr>Upload Started</vt:lpstr>
      <vt:lpstr>Data Ingestion Tool Demo</vt:lpstr>
      <vt:lpstr>Upload Finishes Successfully</vt:lpstr>
      <vt:lpstr>Data Ingestion Tool Demo</vt:lpstr>
      <vt:lpstr>Network Failed - Upload Aborted</vt:lpstr>
      <vt:lpstr>Upload Resumes</vt:lpstr>
      <vt:lpstr>Upload Finished with Some Errors</vt:lpstr>
      <vt:lpstr>Resume Again</vt:lpstr>
      <vt:lpstr>Now Entire Batch is Successful</vt:lpstr>
      <vt:lpstr>Summary</vt:lpstr>
      <vt:lpstr>Linking Collections to…</vt:lpstr>
      <vt:lpstr>Acknowledgments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adm-acis</dc:creator>
  <cp:lastModifiedBy>jf</cp:lastModifiedBy>
  <cp:revision>1814</cp:revision>
  <dcterms:created xsi:type="dcterms:W3CDTF">2006-08-16T00:00:00Z</dcterms:created>
  <dcterms:modified xsi:type="dcterms:W3CDTF">2012-10-09T06:45:24Z</dcterms:modified>
</cp:coreProperties>
</file>